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New Sun Playful" charset="1" panose="00000000000000000000"/>
      <p:regular r:id="rId20"/>
    </p:embeddedFont>
    <p:embeddedFont>
      <p:font typeface="Assistant" charset="1" panose="00000500000000000000"/>
      <p:regular r:id="rId21"/>
    </p:embeddedFont>
    <p:embeddedFont>
      <p:font typeface="Open Sans" charset="1" panose="020B0606030504020204"/>
      <p:regular r:id="rId22"/>
    </p:embeddedFont>
    <p:embeddedFont>
      <p:font typeface="Open Sans Bold" charset="1" panose="020B08060305040202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34051" y="1037749"/>
            <a:ext cx="10419897" cy="3477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325"/>
              </a:lnSpc>
              <a:spcBef>
                <a:spcPct val="0"/>
              </a:spcBef>
            </a:pPr>
            <a:r>
              <a:rPr lang="en-US" sz="20232">
                <a:solidFill>
                  <a:srgbClr val="000000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Proyecto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479727" y="3476392"/>
            <a:ext cx="9328547" cy="5069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72"/>
              </a:lnSpc>
            </a:pPr>
            <a:r>
              <a:rPr lang="en-US" sz="29551" spc="-768">
                <a:solidFill>
                  <a:srgbClr val="000000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ACURED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4938602" y="6172200"/>
            <a:ext cx="8200133" cy="8229600"/>
          </a:xfrm>
          <a:custGeom>
            <a:avLst/>
            <a:gdLst/>
            <a:ahLst/>
            <a:cxnLst/>
            <a:rect r="r" b="b" t="t" l="l"/>
            <a:pathLst>
              <a:path h="8229600" w="8200133">
                <a:moveTo>
                  <a:pt x="0" y="0"/>
                </a:moveTo>
                <a:lnTo>
                  <a:pt x="8200133" y="0"/>
                </a:lnTo>
                <a:lnTo>
                  <a:pt x="82001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156608">
            <a:off x="14447087" y="-3055745"/>
            <a:ext cx="8200133" cy="8229600"/>
          </a:xfrm>
          <a:custGeom>
            <a:avLst/>
            <a:gdLst/>
            <a:ahLst/>
            <a:cxnLst/>
            <a:rect r="r" b="b" t="t" l="l"/>
            <a:pathLst>
              <a:path h="8229600" w="8200133">
                <a:moveTo>
                  <a:pt x="0" y="0"/>
                </a:moveTo>
                <a:lnTo>
                  <a:pt x="8200133" y="0"/>
                </a:lnTo>
                <a:lnTo>
                  <a:pt x="82001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044330">
            <a:off x="-4444079" y="-2873371"/>
            <a:ext cx="8888158" cy="8229600"/>
          </a:xfrm>
          <a:custGeom>
            <a:avLst/>
            <a:gdLst/>
            <a:ahLst/>
            <a:cxnLst/>
            <a:rect r="r" b="b" t="t" l="l"/>
            <a:pathLst>
              <a:path h="8229600" w="8888158">
                <a:moveTo>
                  <a:pt x="0" y="0"/>
                </a:moveTo>
                <a:lnTo>
                  <a:pt x="8888158" y="0"/>
                </a:lnTo>
                <a:lnTo>
                  <a:pt x="88881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51525" y="7911865"/>
            <a:ext cx="9384950" cy="1740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6"/>
              </a:lnSpc>
            </a:pPr>
            <a:r>
              <a:rPr lang="en-US" sz="4982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PRESENTACIÓN FINAL CAPSTONE</a:t>
            </a:r>
          </a:p>
          <a:p>
            <a:pPr algn="ctr">
              <a:lnSpc>
                <a:spcPts val="6976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-2044330">
            <a:off x="14860889" y="3892315"/>
            <a:ext cx="8888158" cy="8229600"/>
          </a:xfrm>
          <a:custGeom>
            <a:avLst/>
            <a:gdLst/>
            <a:ahLst/>
            <a:cxnLst/>
            <a:rect r="r" b="b" t="t" l="l"/>
            <a:pathLst>
              <a:path h="8229600" w="8888158">
                <a:moveTo>
                  <a:pt x="0" y="0"/>
                </a:moveTo>
                <a:lnTo>
                  <a:pt x="8888157" y="0"/>
                </a:lnTo>
                <a:lnTo>
                  <a:pt x="888815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501124">
            <a:off x="772765" y="-7475014"/>
            <a:ext cx="8888158" cy="8229600"/>
          </a:xfrm>
          <a:custGeom>
            <a:avLst/>
            <a:gdLst/>
            <a:ahLst/>
            <a:cxnLst/>
            <a:rect r="r" b="b" t="t" l="l"/>
            <a:pathLst>
              <a:path h="8229600" w="8888158">
                <a:moveTo>
                  <a:pt x="0" y="0"/>
                </a:moveTo>
                <a:lnTo>
                  <a:pt x="8888157" y="0"/>
                </a:lnTo>
                <a:lnTo>
                  <a:pt x="888815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982546">
            <a:off x="5986437" y="-6791801"/>
            <a:ext cx="7500608" cy="8229600"/>
          </a:xfrm>
          <a:custGeom>
            <a:avLst/>
            <a:gdLst/>
            <a:ahLst/>
            <a:cxnLst/>
            <a:rect r="r" b="b" t="t" l="l"/>
            <a:pathLst>
              <a:path h="8229600" w="7500608">
                <a:moveTo>
                  <a:pt x="0" y="0"/>
                </a:moveTo>
                <a:lnTo>
                  <a:pt x="7500609" y="0"/>
                </a:lnTo>
                <a:lnTo>
                  <a:pt x="750060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629789">
            <a:off x="3311247" y="8282847"/>
            <a:ext cx="7500608" cy="8229600"/>
          </a:xfrm>
          <a:custGeom>
            <a:avLst/>
            <a:gdLst/>
            <a:ahLst/>
            <a:cxnLst/>
            <a:rect r="r" b="b" t="t" l="l"/>
            <a:pathLst>
              <a:path h="8229600" w="7500608">
                <a:moveTo>
                  <a:pt x="0" y="0"/>
                </a:moveTo>
                <a:lnTo>
                  <a:pt x="7500608" y="0"/>
                </a:lnTo>
                <a:lnTo>
                  <a:pt x="75006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2577297">
            <a:off x="8642370" y="9318145"/>
            <a:ext cx="8200133" cy="8229600"/>
          </a:xfrm>
          <a:custGeom>
            <a:avLst/>
            <a:gdLst/>
            <a:ahLst/>
            <a:cxnLst/>
            <a:rect r="r" b="b" t="t" l="l"/>
            <a:pathLst>
              <a:path h="8229600" w="8200133">
                <a:moveTo>
                  <a:pt x="0" y="0"/>
                </a:moveTo>
                <a:lnTo>
                  <a:pt x="8200134" y="0"/>
                </a:lnTo>
                <a:lnTo>
                  <a:pt x="82001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44330">
            <a:off x="-1311850" y="-4239834"/>
            <a:ext cx="20911701" cy="18766668"/>
          </a:xfrm>
          <a:custGeom>
            <a:avLst/>
            <a:gdLst/>
            <a:ahLst/>
            <a:cxnLst/>
            <a:rect r="r" b="b" t="t" l="l"/>
            <a:pathLst>
              <a:path h="18766668" w="20911701">
                <a:moveTo>
                  <a:pt x="5763156" y="0"/>
                </a:moveTo>
                <a:lnTo>
                  <a:pt x="20911700" y="10245612"/>
                </a:lnTo>
                <a:lnTo>
                  <a:pt x="15148544" y="18766668"/>
                </a:lnTo>
                <a:lnTo>
                  <a:pt x="0" y="8521056"/>
                </a:lnTo>
                <a:lnTo>
                  <a:pt x="5763156" y="0"/>
                </a:lnTo>
                <a:close/>
              </a:path>
            </a:pathLst>
          </a:custGeom>
          <a:blipFill>
            <a:blip r:embed="rId2"/>
            <a:stretch>
              <a:fillRect l="0" t="0" r="0" b="-317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01237" y="-95013"/>
            <a:ext cx="10757593" cy="2009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301"/>
              </a:lnSpc>
              <a:spcBef>
                <a:spcPct val="0"/>
              </a:spcBef>
            </a:pPr>
            <a:r>
              <a:rPr lang="en-US" sz="11643">
                <a:solidFill>
                  <a:srgbClr val="000000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MODELO DE DATOS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962433" y="3279735"/>
            <a:ext cx="8835203" cy="5689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58"/>
              </a:lnSpc>
              <a:spcBef>
                <a:spcPct val="0"/>
              </a:spcBef>
            </a:pPr>
            <a:r>
              <a:rPr lang="en-US" sz="3256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El m</a:t>
            </a:r>
            <a:r>
              <a:rPr lang="en-US" sz="3256" strike="noStrike" u="non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odelo de datos de Acured se estructura bajo una arquitectura relacional normalizada en PostgreSQL, orientada a la gestión integral de información médica, transaccional y administrativa.</a:t>
            </a:r>
          </a:p>
          <a:p>
            <a:pPr algn="ctr" marL="0" indent="0" lvl="0">
              <a:lnSpc>
                <a:spcPts val="4558"/>
              </a:lnSpc>
              <a:spcBef>
                <a:spcPct val="0"/>
              </a:spcBef>
            </a:pPr>
            <a:r>
              <a:rPr lang="en-US" sz="3256" strike="noStrike" u="non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Se organiza en siete bloques funcionales, que agrupan más de 35 tablas interconectadas mediante claves primarias y foráneas, garantizando consistencia y trazabilidad a lo largo de todo el sistema.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881449" y="1931487"/>
            <a:ext cx="4997169" cy="921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71"/>
              </a:lnSpc>
              <a:spcBef>
                <a:spcPct val="0"/>
              </a:spcBef>
            </a:pPr>
            <a:r>
              <a:rPr lang="en-US" sz="5336">
                <a:solidFill>
                  <a:srgbClr val="000000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IDEA PRINCIPAL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44330">
            <a:off x="-1311850" y="-4239834"/>
            <a:ext cx="20911701" cy="18766668"/>
          </a:xfrm>
          <a:custGeom>
            <a:avLst/>
            <a:gdLst/>
            <a:ahLst/>
            <a:cxnLst/>
            <a:rect r="r" b="b" t="t" l="l"/>
            <a:pathLst>
              <a:path h="18766668" w="20911701">
                <a:moveTo>
                  <a:pt x="5763156" y="0"/>
                </a:moveTo>
                <a:lnTo>
                  <a:pt x="20911700" y="10245612"/>
                </a:lnTo>
                <a:lnTo>
                  <a:pt x="15148544" y="18766668"/>
                </a:lnTo>
                <a:lnTo>
                  <a:pt x="0" y="8521056"/>
                </a:lnTo>
                <a:lnTo>
                  <a:pt x="5763156" y="0"/>
                </a:lnTo>
                <a:close/>
              </a:path>
            </a:pathLst>
          </a:custGeom>
          <a:blipFill>
            <a:blip r:embed="rId2"/>
            <a:stretch>
              <a:fillRect l="0" t="0" r="0" b="-317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9349" y="2357694"/>
            <a:ext cx="5013905" cy="5849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1"/>
              </a:lnSpc>
            </a:pPr>
            <a:r>
              <a:rPr lang="en-US" sz="2215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1. Bloque de Catálogos Base</a:t>
            </a:r>
          </a:p>
          <a:p>
            <a:pPr algn="l">
              <a:lnSpc>
                <a:spcPts val="3101"/>
              </a:lnSpc>
            </a:pPr>
            <a:r>
              <a:rPr lang="en-US" b="true" sz="2215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Constituye la base referencial del sistema y provee datos maestros reutilizables.</a:t>
            </a:r>
          </a:p>
          <a:p>
            <a:pPr algn="l">
              <a:lnSpc>
                <a:spcPts val="3101"/>
              </a:lnSpc>
            </a:pPr>
            <a:r>
              <a:rPr lang="en-US" b="true" sz="2215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Tablas: rol_usuario, metodo_pago, especialidad, certificacion, pais.</a:t>
            </a:r>
          </a:p>
          <a:p>
            <a:pPr algn="l">
              <a:lnSpc>
                <a:spcPts val="3101"/>
              </a:lnSpc>
            </a:pPr>
            <a:r>
              <a:rPr lang="en-US" b="true" sz="2215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Función: definir roles, métodos de pago, especialidades médicas y países de operación.</a:t>
            </a:r>
          </a:p>
          <a:p>
            <a:pPr algn="l">
              <a:lnSpc>
                <a:spcPts val="3101"/>
              </a:lnSpc>
            </a:pPr>
            <a:r>
              <a:rPr lang="en-US" b="true" sz="2215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Relaciones clave:</a:t>
            </a:r>
          </a:p>
          <a:p>
            <a:pPr algn="l" marL="478279" indent="-239140" lvl="1">
              <a:lnSpc>
                <a:spcPts val="3101"/>
              </a:lnSpc>
              <a:buFont typeface="Arial"/>
              <a:buChar char="•"/>
            </a:pPr>
            <a:r>
              <a:rPr lang="en-US" b="true" sz="2215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usuario.rol_id → rol_usuario.id</a:t>
            </a:r>
          </a:p>
          <a:p>
            <a:pPr algn="l" marL="478279" indent="-239140" lvl="1">
              <a:lnSpc>
                <a:spcPts val="3101"/>
              </a:lnSpc>
              <a:buFont typeface="Arial"/>
              <a:buChar char="•"/>
            </a:pPr>
            <a:r>
              <a:rPr lang="en-US" b="true" sz="2215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centro_medico.pais_id → pais.id</a:t>
            </a:r>
          </a:p>
          <a:p>
            <a:pPr algn="l" marL="478279" indent="-239140" lvl="1">
              <a:lnSpc>
                <a:spcPts val="3101"/>
              </a:lnSpc>
              <a:buFont typeface="Arial"/>
              <a:buChar char="•"/>
            </a:pPr>
            <a:r>
              <a:rPr lang="en-US" b="true" sz="2215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tratamiento.especialidad_id → especialidad.id</a:t>
            </a:r>
          </a:p>
          <a:p>
            <a:pPr algn="l">
              <a:lnSpc>
                <a:spcPts val="3101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6113720" y="2399918"/>
            <a:ext cx="5622505" cy="5708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143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 Usuarios y </a:t>
            </a:r>
            <a:r>
              <a:rPr lang="en-US" b="true" sz="214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Autenticación</a:t>
            </a:r>
          </a:p>
          <a:p>
            <a:pPr algn="l">
              <a:lnSpc>
                <a:spcPts val="3000"/>
              </a:lnSpc>
            </a:pPr>
            <a:r>
              <a:rPr lang="en-US" b="true" sz="214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Permite la gestión de identidad, permisos y preferencias del usuario dentro del sistema.</a:t>
            </a:r>
          </a:p>
          <a:p>
            <a:pPr algn="l">
              <a:lnSpc>
                <a:spcPts val="3000"/>
              </a:lnSpc>
            </a:pPr>
            <a:r>
              <a:rPr lang="en-US" b="true" sz="214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Tablas: usuario, usuario_credenciales, usuario_preferencia.</a:t>
            </a:r>
          </a:p>
          <a:p>
            <a:pPr algn="l">
              <a:lnSpc>
                <a:spcPts val="3000"/>
              </a:lnSpc>
            </a:pPr>
            <a:r>
              <a:rPr lang="en-US" b="true" sz="214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Función: controlar acceso, contraseñas encriptadas y configuración personalizada.</a:t>
            </a:r>
          </a:p>
          <a:p>
            <a:pPr algn="l">
              <a:lnSpc>
                <a:spcPts val="3000"/>
              </a:lnSpc>
            </a:pPr>
            <a:r>
              <a:rPr lang="en-US" b="true" sz="214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Relaciones clave:</a:t>
            </a:r>
          </a:p>
          <a:p>
            <a:pPr algn="l" marL="462744" indent="-231372" lvl="1">
              <a:lnSpc>
                <a:spcPts val="3000"/>
              </a:lnSpc>
              <a:buFont typeface="Arial"/>
              <a:buChar char="•"/>
            </a:pPr>
            <a:r>
              <a:rPr lang="en-US" b="true" sz="214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usuario_credenciales.usuario_id → usuario.id</a:t>
            </a:r>
          </a:p>
          <a:p>
            <a:pPr algn="l" marL="462744" indent="-231372" lvl="1">
              <a:lnSpc>
                <a:spcPts val="3000"/>
              </a:lnSpc>
              <a:buFont typeface="Arial"/>
              <a:buChar char="•"/>
            </a:pPr>
            <a:r>
              <a:rPr lang="en-US" b="true" sz="214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usuario_preferencia.usuario_id → usuario.id</a:t>
            </a:r>
          </a:p>
          <a:p>
            <a:pPr algn="l">
              <a:lnSpc>
                <a:spcPts val="300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2687217" y="2367219"/>
            <a:ext cx="5312683" cy="8527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1"/>
              </a:lnSpc>
            </a:pPr>
            <a:r>
              <a:rPr lang="en-US" sz="212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 Módulo Clínico y Ope</a:t>
            </a:r>
            <a:r>
              <a:rPr lang="en-US" b="true" sz="212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rativo</a:t>
            </a:r>
          </a:p>
          <a:p>
            <a:pPr algn="l">
              <a:lnSpc>
                <a:spcPts val="2981"/>
              </a:lnSpc>
            </a:pPr>
            <a:r>
              <a:rPr lang="en-US" b="true" sz="212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 el núcleo funcional del sistema. Gestiona pacientes, citas, tratamientos y registros clínicos.</a:t>
            </a:r>
          </a:p>
          <a:p>
            <a:pPr algn="l">
              <a:lnSpc>
                <a:spcPts val="2981"/>
              </a:lnSpc>
            </a:pPr>
            <a:r>
              <a:rPr lang="en-US" b="true" sz="212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</a:t>
            </a:r>
            <a:r>
              <a:rPr lang="en-US" b="true" sz="212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ablas: paciente, centro_medico, tratamiento, cita, detalle_cita_tratamiento, sesion_terapeutica, historial_medico, formulario, campo_formulario, respuesta_formulario.</a:t>
            </a:r>
          </a:p>
          <a:p>
            <a:pPr algn="l">
              <a:lnSpc>
                <a:spcPts val="2981"/>
              </a:lnSpc>
            </a:pPr>
            <a:r>
              <a:rPr lang="en-US" b="true" sz="212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Función: controlar el ciclo completo de atención médica.</a:t>
            </a:r>
          </a:p>
          <a:p>
            <a:pPr algn="l">
              <a:lnSpc>
                <a:spcPts val="2981"/>
              </a:lnSpc>
            </a:pPr>
            <a:r>
              <a:rPr lang="en-US" b="true" sz="212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Relaciones clave:</a:t>
            </a:r>
          </a:p>
          <a:p>
            <a:pPr algn="l" marL="459771" indent="-229886" lvl="1">
              <a:lnSpc>
                <a:spcPts val="2981"/>
              </a:lnSpc>
              <a:buFont typeface="Arial"/>
              <a:buChar char="•"/>
            </a:pPr>
            <a:r>
              <a:rPr lang="en-US" b="true" sz="212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paciente.usuario_id → usuario.id</a:t>
            </a:r>
          </a:p>
          <a:p>
            <a:pPr algn="l" marL="459771" indent="-229886" lvl="1">
              <a:lnSpc>
                <a:spcPts val="2981"/>
              </a:lnSpc>
              <a:buFont typeface="Arial"/>
              <a:buChar char="•"/>
            </a:pPr>
            <a:r>
              <a:rPr lang="en-US" b="true" sz="212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cita.paciente_id → paciente.id</a:t>
            </a:r>
          </a:p>
          <a:p>
            <a:pPr algn="l" marL="459771" indent="-229886" lvl="1">
              <a:lnSpc>
                <a:spcPts val="2981"/>
              </a:lnSpc>
              <a:buFont typeface="Arial"/>
              <a:buChar char="•"/>
            </a:pPr>
            <a:r>
              <a:rPr lang="en-US" b="true" sz="212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detalle_cita_tratamiento.cita_id → cita.id</a:t>
            </a:r>
          </a:p>
          <a:p>
            <a:pPr algn="l" marL="459771" indent="-229886" lvl="1">
              <a:lnSpc>
                <a:spcPts val="2981"/>
              </a:lnSpc>
              <a:buFont typeface="Arial"/>
              <a:buChar char="•"/>
            </a:pPr>
            <a:r>
              <a:rPr lang="en-US" b="true" sz="212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historial_medico.paciente_id → paciente.id</a:t>
            </a:r>
          </a:p>
          <a:p>
            <a:pPr algn="l" marL="459771" indent="-229886" lvl="1">
              <a:lnSpc>
                <a:spcPts val="2981"/>
              </a:lnSpc>
              <a:buFont typeface="Arial"/>
              <a:buChar char="•"/>
            </a:pPr>
            <a:r>
              <a:rPr lang="en-US" b="true" sz="212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respuesta_formulario.formulario_id → formulario.id</a:t>
            </a:r>
          </a:p>
          <a:p>
            <a:pPr algn="l">
              <a:lnSpc>
                <a:spcPts val="2981"/>
              </a:lnSpc>
            </a:pPr>
          </a:p>
          <a:p>
            <a:pPr algn="l">
              <a:lnSpc>
                <a:spcPts val="2981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44330">
            <a:off x="-1311850" y="-4239834"/>
            <a:ext cx="20911701" cy="18766668"/>
          </a:xfrm>
          <a:custGeom>
            <a:avLst/>
            <a:gdLst/>
            <a:ahLst/>
            <a:cxnLst/>
            <a:rect r="r" b="b" t="t" l="l"/>
            <a:pathLst>
              <a:path h="18766668" w="20911701">
                <a:moveTo>
                  <a:pt x="5763156" y="0"/>
                </a:moveTo>
                <a:lnTo>
                  <a:pt x="20911700" y="10245612"/>
                </a:lnTo>
                <a:lnTo>
                  <a:pt x="15148544" y="18766668"/>
                </a:lnTo>
                <a:lnTo>
                  <a:pt x="0" y="8521056"/>
                </a:lnTo>
                <a:lnTo>
                  <a:pt x="5763156" y="0"/>
                </a:lnTo>
                <a:close/>
              </a:path>
            </a:pathLst>
          </a:custGeom>
          <a:blipFill>
            <a:blip r:embed="rId2"/>
            <a:stretch>
              <a:fillRect l="0" t="0" r="0" b="-317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6590" y="1966260"/>
            <a:ext cx="5402767" cy="8120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3"/>
              </a:lnSpc>
            </a:pPr>
            <a:r>
              <a:rPr lang="en-US" sz="2438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4. Pa</a:t>
            </a:r>
            <a:r>
              <a:rPr lang="en-US" b="true" sz="243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gos, Planes y Suscripciones</a:t>
            </a:r>
          </a:p>
          <a:p>
            <a:pPr algn="l">
              <a:lnSpc>
                <a:spcPts val="3413"/>
              </a:lnSpc>
            </a:pPr>
            <a:r>
              <a:rPr lang="en-US" b="true" sz="243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Administra la parte económica del sistema, tanto por servicios individuales como por planes.</a:t>
            </a:r>
          </a:p>
          <a:p>
            <a:pPr algn="l">
              <a:lnSpc>
                <a:spcPts val="3413"/>
              </a:lnSpc>
            </a:pPr>
            <a:r>
              <a:rPr lang="en-US" b="true" sz="243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Tablas: pago, factura, plan_suscripcion, suscripcion_usuario, transaccion_pago.</a:t>
            </a:r>
          </a:p>
          <a:p>
            <a:pPr algn="l">
              <a:lnSpc>
                <a:spcPts val="3413"/>
              </a:lnSpc>
            </a:pPr>
            <a:r>
              <a:rPr lang="en-US" b="true" sz="243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Función: manejar transacciones, emisión de facturas, control de planes y estados de pago.</a:t>
            </a:r>
          </a:p>
          <a:p>
            <a:pPr algn="l">
              <a:lnSpc>
                <a:spcPts val="3413"/>
              </a:lnSpc>
            </a:pPr>
            <a:r>
              <a:rPr lang="en-US" b="true" sz="243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Relaciones clave:</a:t>
            </a:r>
          </a:p>
          <a:p>
            <a:pPr algn="l" marL="526433" indent="-263216" lvl="1">
              <a:lnSpc>
                <a:spcPts val="3413"/>
              </a:lnSpc>
              <a:buFont typeface="Arial"/>
              <a:buChar char="•"/>
            </a:pPr>
            <a:r>
              <a:rPr lang="en-US" b="true" sz="243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factura.pago_id → pago.id</a:t>
            </a:r>
          </a:p>
          <a:p>
            <a:pPr algn="l" marL="526433" indent="-263216" lvl="1">
              <a:lnSpc>
                <a:spcPts val="3413"/>
              </a:lnSpc>
              <a:buFont typeface="Arial"/>
              <a:buChar char="•"/>
            </a:pPr>
            <a:r>
              <a:rPr lang="en-US" b="true" sz="243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suscripcion_usuario.usuario_id → usuario.id</a:t>
            </a:r>
          </a:p>
          <a:p>
            <a:pPr algn="l" marL="526433" indent="-263216" lvl="1">
              <a:lnSpc>
                <a:spcPts val="3413"/>
              </a:lnSpc>
              <a:buFont typeface="Arial"/>
              <a:buChar char="•"/>
            </a:pPr>
            <a:r>
              <a:rPr lang="en-US" b="true" sz="243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transaccion_pago.pago_id → pago.id</a:t>
            </a:r>
          </a:p>
          <a:p>
            <a:pPr algn="l">
              <a:lnSpc>
                <a:spcPts val="3413"/>
              </a:lnSpc>
            </a:pPr>
          </a:p>
          <a:p>
            <a:pPr algn="l">
              <a:lnSpc>
                <a:spcPts val="3413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6080845" y="1966260"/>
            <a:ext cx="6126310" cy="7691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9"/>
              </a:lnSpc>
            </a:pPr>
            <a:r>
              <a:rPr lang="en-US" sz="2442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5. Extensiones Funcionales</a:t>
            </a:r>
          </a:p>
          <a:p>
            <a:pPr algn="l">
              <a:lnSpc>
                <a:spcPts val="3419"/>
              </a:lnSpc>
            </a:pPr>
            <a:r>
              <a:rPr lang="en-US" sz="2442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Complementan la experiencia del usuario y fortalecen la interacción y soporte.</a:t>
            </a:r>
          </a:p>
          <a:p>
            <a:pPr algn="l">
              <a:lnSpc>
                <a:spcPts val="3419"/>
              </a:lnSpc>
            </a:pPr>
            <a:r>
              <a:rPr lang="en-US" sz="2442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Tablas: servicio_centro, curriculum_terapeuta,</a:t>
            </a:r>
            <a:r>
              <a:rPr lang="en-US" b="true" sz="2442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notificacion, soporte_ticket, foro_tema, foro_post, interaccion_ia.</a:t>
            </a:r>
          </a:p>
          <a:p>
            <a:pPr algn="l">
              <a:lnSpc>
                <a:spcPts val="3419"/>
              </a:lnSpc>
            </a:pPr>
            <a:r>
              <a:rPr lang="en-US" b="true" sz="2442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Función: ofrecer servicios adicionales, comunicación interna, soporte técnico y foros comunitarios.</a:t>
            </a:r>
          </a:p>
          <a:p>
            <a:pPr algn="l">
              <a:lnSpc>
                <a:spcPts val="3419"/>
              </a:lnSpc>
            </a:pPr>
            <a:r>
              <a:rPr lang="en-US" b="true" sz="2442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Relaciones clave:</a:t>
            </a:r>
          </a:p>
          <a:p>
            <a:pPr algn="l" marL="527281" indent="-263641" lvl="1">
              <a:lnSpc>
                <a:spcPts val="3419"/>
              </a:lnSpc>
              <a:buFont typeface="Arial"/>
              <a:buChar char="•"/>
            </a:pPr>
            <a:r>
              <a:rPr lang="en-US" b="true" sz="2442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foro_post.tema_id → foro_tema.id</a:t>
            </a:r>
          </a:p>
          <a:p>
            <a:pPr algn="l" marL="527281" indent="-263641" lvl="1">
              <a:lnSpc>
                <a:spcPts val="3419"/>
              </a:lnSpc>
              <a:buFont typeface="Arial"/>
              <a:buChar char="•"/>
            </a:pPr>
            <a:r>
              <a:rPr lang="en-US" b="true" sz="2442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notificacion.usuario_id → usuario.id</a:t>
            </a:r>
          </a:p>
          <a:p>
            <a:pPr algn="l" marL="527281" indent="-263641" lvl="1">
              <a:lnSpc>
                <a:spcPts val="3419"/>
              </a:lnSpc>
              <a:buFont typeface="Arial"/>
              <a:buChar char="•"/>
            </a:pPr>
            <a:r>
              <a:rPr lang="en-US" b="true" sz="2442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curriculum_terapeuta.terapeuta_id → usuario.id</a:t>
            </a:r>
          </a:p>
          <a:p>
            <a:pPr algn="l">
              <a:lnSpc>
                <a:spcPts val="3419"/>
              </a:lnSpc>
            </a:pPr>
          </a:p>
          <a:p>
            <a:pPr algn="l">
              <a:lnSpc>
                <a:spcPts val="341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2387248" y="1956735"/>
            <a:ext cx="5729150" cy="741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2"/>
              </a:lnSpc>
            </a:pPr>
            <a:r>
              <a:rPr lang="en-US" sz="2244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6. </a:t>
            </a:r>
            <a:r>
              <a:rPr lang="en-US" b="true" sz="2244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Auditoría</a:t>
            </a:r>
          </a:p>
          <a:p>
            <a:pPr algn="l">
              <a:lnSpc>
                <a:spcPts val="3142"/>
              </a:lnSpc>
            </a:pPr>
            <a:r>
              <a:rPr lang="en-US" b="true" sz="2244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Nuevo bloque incorporado para reforzar la seguridad y trazabilidad del sistema.</a:t>
            </a:r>
          </a:p>
          <a:p>
            <a:pPr algn="l">
              <a:lnSpc>
                <a:spcPts val="3142"/>
              </a:lnSpc>
            </a:pPr>
            <a:r>
              <a:rPr lang="en-US" b="true" sz="2244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Tabla: auditoria.</a:t>
            </a:r>
          </a:p>
          <a:p>
            <a:pPr algn="l">
              <a:lnSpc>
                <a:spcPts val="3142"/>
              </a:lnSpc>
            </a:pPr>
            <a:r>
              <a:rPr lang="en-US" b="true" sz="2244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Campos principales:</a:t>
            </a:r>
          </a:p>
          <a:p>
            <a:pPr algn="l" marL="484574" indent="-242287" lvl="1">
              <a:lnSpc>
                <a:spcPts val="3142"/>
              </a:lnSpc>
              <a:buFont typeface="Arial"/>
              <a:buChar char="•"/>
            </a:pPr>
            <a:r>
              <a:rPr lang="en-US" b="true" sz="2244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tabla (nombre de la tabla afectada)</a:t>
            </a:r>
          </a:p>
          <a:p>
            <a:pPr algn="l" marL="484574" indent="-242287" lvl="1">
              <a:lnSpc>
                <a:spcPts val="3142"/>
              </a:lnSpc>
              <a:buFont typeface="Arial"/>
              <a:buChar char="•"/>
            </a:pPr>
            <a:r>
              <a:rPr lang="en-US" b="true" sz="2244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operacion (INSERT, UPDATE, DELETE)</a:t>
            </a:r>
          </a:p>
          <a:p>
            <a:pPr algn="l" marL="484574" indent="-242287" lvl="1">
              <a:lnSpc>
                <a:spcPts val="3142"/>
              </a:lnSpc>
              <a:buFont typeface="Arial"/>
              <a:buChar char="•"/>
            </a:pPr>
            <a:r>
              <a:rPr lang="en-US" b="true" sz="2244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usuario_id (responsable de la acción)</a:t>
            </a:r>
          </a:p>
          <a:p>
            <a:pPr algn="l" marL="484574" indent="-242287" lvl="1">
              <a:lnSpc>
                <a:spcPts val="3142"/>
              </a:lnSpc>
              <a:buFont typeface="Arial"/>
              <a:buChar char="•"/>
            </a:pPr>
            <a:r>
              <a:rPr lang="en-US" b="true" sz="2244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fecha (momento de ejecución)</a:t>
            </a:r>
          </a:p>
          <a:p>
            <a:pPr algn="l" marL="484574" indent="-242287" lvl="1">
              <a:lnSpc>
                <a:spcPts val="3142"/>
              </a:lnSpc>
              <a:buFont typeface="Arial"/>
              <a:buChar char="•"/>
            </a:pPr>
            <a:r>
              <a:rPr lang="en-US" b="true" sz="2244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descripcion (detalle del cambio)</a:t>
            </a:r>
          </a:p>
          <a:p>
            <a:pPr algn="l">
              <a:lnSpc>
                <a:spcPts val="3142"/>
              </a:lnSpc>
            </a:pPr>
            <a:r>
              <a:rPr lang="en-US" b="true" sz="2244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Relación clave:</a:t>
            </a:r>
          </a:p>
          <a:p>
            <a:pPr algn="l" marL="484574" indent="-242287" lvl="1">
              <a:lnSpc>
                <a:spcPts val="3142"/>
              </a:lnSpc>
              <a:buFont typeface="Arial"/>
              <a:buChar char="•"/>
            </a:pPr>
            <a:r>
              <a:rPr lang="en-US" b="true" sz="2244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auditoria.usuario_id → usuario.id</a:t>
            </a:r>
          </a:p>
          <a:p>
            <a:pPr algn="l">
              <a:lnSpc>
                <a:spcPts val="3142"/>
              </a:lnSpc>
            </a:pPr>
            <a:r>
              <a:rPr lang="en-US" b="true" sz="2244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Función: registrar y monitorear toda operación relevante, asegurando transparencia en los procesos y cumplimiento de políticas de control interno.</a:t>
            </a:r>
          </a:p>
          <a:p>
            <a:pPr algn="ctr">
              <a:lnSpc>
                <a:spcPts val="3142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44330">
            <a:off x="-1311850" y="-4239834"/>
            <a:ext cx="20911701" cy="18766668"/>
          </a:xfrm>
          <a:custGeom>
            <a:avLst/>
            <a:gdLst/>
            <a:ahLst/>
            <a:cxnLst/>
            <a:rect r="r" b="b" t="t" l="l"/>
            <a:pathLst>
              <a:path h="18766668" w="20911701">
                <a:moveTo>
                  <a:pt x="5763156" y="0"/>
                </a:moveTo>
                <a:lnTo>
                  <a:pt x="20911700" y="10245612"/>
                </a:lnTo>
                <a:lnTo>
                  <a:pt x="15148544" y="18766668"/>
                </a:lnTo>
                <a:lnTo>
                  <a:pt x="0" y="8521056"/>
                </a:lnTo>
                <a:lnTo>
                  <a:pt x="5763156" y="0"/>
                </a:lnTo>
                <a:close/>
              </a:path>
            </a:pathLst>
          </a:custGeom>
          <a:blipFill>
            <a:blip r:embed="rId2"/>
            <a:stretch>
              <a:fillRect l="0" t="0" r="0" b="-317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30491" y="2025539"/>
            <a:ext cx="9227017" cy="1283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409"/>
              </a:lnSpc>
              <a:spcBef>
                <a:spcPct val="0"/>
              </a:spcBef>
            </a:pPr>
            <a:r>
              <a:rPr lang="en-US" sz="7435">
                <a:solidFill>
                  <a:srgbClr val="000000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TECNOLOGÍAS UTILIZADAS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652169" y="3997368"/>
            <a:ext cx="12983662" cy="3403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58"/>
              </a:lnSpc>
              <a:spcBef>
                <a:spcPct val="0"/>
              </a:spcBef>
            </a:pPr>
            <a:r>
              <a:rPr lang="en-US" sz="3256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El</a:t>
            </a:r>
            <a:r>
              <a:rPr lang="en-US" sz="3256" strike="noStrike" u="non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desarrollo de Acured se sustenta en un ecosistema tecnológico moderno y escalable, seleccionando herramientas que aseguran rendimiento, mantenibilidad y compatibilidad multiplataforma.</a:t>
            </a:r>
          </a:p>
          <a:p>
            <a:pPr algn="ctr" marL="0" indent="0" lvl="0">
              <a:lnSpc>
                <a:spcPts val="4558"/>
              </a:lnSpc>
              <a:spcBef>
                <a:spcPct val="0"/>
              </a:spcBef>
            </a:pPr>
            <a:r>
              <a:rPr lang="en-US" sz="3256" strike="noStrike" u="non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La combinación de tecnologías se organiza en tres niveles principales: Frontend, Backend y Base de Datos, complementadas por herramientas de apoyo en diseño, pruebas y control de versiones.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4858" y="510690"/>
            <a:ext cx="4997169" cy="921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71"/>
              </a:lnSpc>
              <a:spcBef>
                <a:spcPct val="0"/>
              </a:spcBef>
            </a:pPr>
            <a:r>
              <a:rPr lang="en-US" sz="5336">
                <a:solidFill>
                  <a:srgbClr val="000000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IDEA PRINCIPAL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44330">
            <a:off x="-1311850" y="-4239834"/>
            <a:ext cx="20911701" cy="18766668"/>
          </a:xfrm>
          <a:custGeom>
            <a:avLst/>
            <a:gdLst/>
            <a:ahLst/>
            <a:cxnLst/>
            <a:rect r="r" b="b" t="t" l="l"/>
            <a:pathLst>
              <a:path h="18766668" w="20911701">
                <a:moveTo>
                  <a:pt x="5763156" y="0"/>
                </a:moveTo>
                <a:lnTo>
                  <a:pt x="20911700" y="10245612"/>
                </a:lnTo>
                <a:lnTo>
                  <a:pt x="15148544" y="18766668"/>
                </a:lnTo>
                <a:lnTo>
                  <a:pt x="0" y="8521056"/>
                </a:lnTo>
                <a:lnTo>
                  <a:pt x="5763156" y="0"/>
                </a:lnTo>
                <a:close/>
              </a:path>
            </a:pathLst>
          </a:custGeom>
          <a:blipFill>
            <a:blip r:embed="rId2"/>
            <a:stretch>
              <a:fillRect l="0" t="0" r="0" b="-317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25402" y="2351895"/>
            <a:ext cx="4926369" cy="5072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9463" indent="-284732" lvl="1">
              <a:lnSpc>
                <a:spcPts val="3692"/>
              </a:lnSpc>
              <a:spcBef>
                <a:spcPct val="0"/>
              </a:spcBef>
              <a:buFont typeface="Arial"/>
              <a:buChar char="•"/>
            </a:pPr>
            <a:r>
              <a:rPr lang="en-US" sz="2637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React.js: Framew</a:t>
            </a:r>
            <a:r>
              <a:rPr lang="en-US" sz="2637" strike="noStrike" u="non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ork principal para la construcción de la interfaz web dinámica y modular.</a:t>
            </a:r>
          </a:p>
          <a:p>
            <a:pPr algn="ctr" marL="569463" indent="-284732" lvl="1">
              <a:lnSpc>
                <a:spcPts val="3692"/>
              </a:lnSpc>
              <a:spcBef>
                <a:spcPct val="0"/>
              </a:spcBef>
              <a:buFont typeface="Arial"/>
              <a:buChar char="•"/>
            </a:pPr>
            <a:r>
              <a:rPr lang="en-US" sz="2637" strike="noStrike" u="non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TailwindCSS: Sistema de estilos utilitario que optimiza la maquetación y consistencia visual.</a:t>
            </a:r>
          </a:p>
          <a:p>
            <a:pPr algn="ctr" marL="569463" indent="-284732" lvl="1">
              <a:lnSpc>
                <a:spcPts val="3692"/>
              </a:lnSpc>
              <a:spcBef>
                <a:spcPct val="0"/>
              </a:spcBef>
              <a:buFont typeface="Arial"/>
              <a:buChar char="•"/>
            </a:pPr>
            <a:r>
              <a:rPr lang="en-US" sz="2637" strike="noStrike" u="non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Vite: Entorno de desarrollo rápido y eficiente para la compilación del proyecto.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23681" y="1131560"/>
            <a:ext cx="4997169" cy="921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71"/>
              </a:lnSpc>
              <a:spcBef>
                <a:spcPct val="0"/>
              </a:spcBef>
            </a:pPr>
            <a:r>
              <a:rPr lang="en-US" sz="5336">
                <a:solidFill>
                  <a:srgbClr val="000000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FRONTEND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563322" y="1131560"/>
            <a:ext cx="4997169" cy="921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71"/>
              </a:lnSpc>
              <a:spcBef>
                <a:spcPct val="0"/>
              </a:spcBef>
            </a:pPr>
            <a:r>
              <a:rPr lang="en-US" sz="5336">
                <a:solidFill>
                  <a:srgbClr val="000000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BACKEND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563322" y="2351895"/>
            <a:ext cx="4926369" cy="5535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9463" indent="-284732" lvl="1">
              <a:lnSpc>
                <a:spcPts val="3692"/>
              </a:lnSpc>
              <a:spcBef>
                <a:spcPct val="0"/>
              </a:spcBef>
              <a:buFont typeface="Arial"/>
              <a:buChar char="•"/>
            </a:pPr>
            <a:r>
              <a:rPr lang="en-US" sz="2637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Spring Boot (Java): Framew</a:t>
            </a:r>
            <a:r>
              <a:rPr lang="en-US" sz="2637" strike="noStrike" u="non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ork que facilita la creación de microservicios robustos, con controladores REST y gestión transaccional.</a:t>
            </a:r>
          </a:p>
          <a:p>
            <a:pPr algn="ctr" marL="569463" indent="-284732" lvl="1">
              <a:lnSpc>
                <a:spcPts val="3692"/>
              </a:lnSpc>
              <a:spcBef>
                <a:spcPct val="0"/>
              </a:spcBef>
              <a:buFont typeface="Arial"/>
              <a:buChar char="•"/>
            </a:pPr>
            <a:r>
              <a:rPr lang="en-US" sz="2637" strike="noStrike" u="non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Maven: Gestor de dependencias y compilación del proyecto backend.</a:t>
            </a:r>
          </a:p>
          <a:p>
            <a:pPr algn="ctr" marL="569463" indent="-284732" lvl="1">
              <a:lnSpc>
                <a:spcPts val="3692"/>
              </a:lnSpc>
              <a:spcBef>
                <a:spcPct val="0"/>
              </a:spcBef>
              <a:buFont typeface="Arial"/>
              <a:buChar char="•"/>
            </a:pPr>
            <a:r>
              <a:rPr lang="en-US" sz="2637" strike="noStrike" u="non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Pos</a:t>
            </a:r>
            <a:r>
              <a:rPr lang="en-US" sz="2637" strike="noStrike" u="non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tman: Herramienta utilizada para validar endpoints y realizar pruebas de integración entre capas.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703491" y="1131560"/>
            <a:ext cx="4997169" cy="921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71"/>
              </a:lnSpc>
              <a:spcBef>
                <a:spcPct val="0"/>
              </a:spcBef>
            </a:pPr>
            <a:r>
              <a:rPr lang="en-US" sz="5336">
                <a:solidFill>
                  <a:srgbClr val="000000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BASE DE DATOS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99341" y="2351895"/>
            <a:ext cx="4926369" cy="4609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9463" indent="-284732" lvl="1">
              <a:lnSpc>
                <a:spcPts val="3692"/>
              </a:lnSpc>
              <a:spcBef>
                <a:spcPct val="0"/>
              </a:spcBef>
              <a:buFont typeface="Arial"/>
              <a:buChar char="•"/>
            </a:pPr>
            <a:r>
              <a:rPr lang="en-US" sz="2637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PostgreSQL 13+: Sistema gest</a:t>
            </a:r>
            <a:r>
              <a:rPr lang="en-US" sz="2637" strike="noStrike" u="non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or de bases de datos relacional que garantiza integridad y rendimiento en grandes volúmenes de información.</a:t>
            </a:r>
          </a:p>
          <a:p>
            <a:pPr algn="ctr" marL="569463" indent="-284732" lvl="1">
              <a:lnSpc>
                <a:spcPts val="3692"/>
              </a:lnSpc>
              <a:spcBef>
                <a:spcPct val="0"/>
              </a:spcBef>
              <a:buFont typeface="Arial"/>
              <a:buChar char="•"/>
            </a:pPr>
            <a:r>
              <a:rPr lang="en-US" sz="2637" strike="noStrike" u="non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pgAd</a:t>
            </a:r>
            <a:r>
              <a:rPr lang="en-US" sz="2637" strike="noStrike" u="non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min / DBeaver: Clientes de administración y monitoreo de estructuras, consultas y scripts SQL.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5012" r="0" b="-1004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78578" y="1981336"/>
            <a:ext cx="5552614" cy="6149926"/>
            <a:chOff x="0" y="0"/>
            <a:chExt cx="812800" cy="90023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900236"/>
            </a:xfrm>
            <a:custGeom>
              <a:avLst/>
              <a:gdLst/>
              <a:ahLst/>
              <a:cxnLst/>
              <a:rect r="r" b="b" t="t" l="l"/>
              <a:pathLst>
                <a:path h="900236" w="812800">
                  <a:moveTo>
                    <a:pt x="406400" y="0"/>
                  </a:moveTo>
                  <a:cubicBezTo>
                    <a:pt x="181951" y="0"/>
                    <a:pt x="0" y="201525"/>
                    <a:pt x="0" y="450118"/>
                  </a:cubicBezTo>
                  <a:cubicBezTo>
                    <a:pt x="0" y="698711"/>
                    <a:pt x="181951" y="900236"/>
                    <a:pt x="406400" y="900236"/>
                  </a:cubicBezTo>
                  <a:cubicBezTo>
                    <a:pt x="630849" y="900236"/>
                    <a:pt x="812800" y="698711"/>
                    <a:pt x="812800" y="450118"/>
                  </a:cubicBezTo>
                  <a:cubicBezTo>
                    <a:pt x="812800" y="20152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46297"/>
              <a:ext cx="660400" cy="7695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223018" y="2725776"/>
            <a:ext cx="4063734" cy="4808174"/>
            <a:chOff x="0" y="0"/>
            <a:chExt cx="812800" cy="9616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961698"/>
            </a:xfrm>
            <a:custGeom>
              <a:avLst/>
              <a:gdLst/>
              <a:ahLst/>
              <a:cxnLst/>
              <a:rect r="r" b="b" t="t" l="l"/>
              <a:pathLst>
                <a:path h="961698" w="812800">
                  <a:moveTo>
                    <a:pt x="406400" y="0"/>
                  </a:moveTo>
                  <a:cubicBezTo>
                    <a:pt x="181951" y="0"/>
                    <a:pt x="0" y="215283"/>
                    <a:pt x="0" y="480849"/>
                  </a:cubicBezTo>
                  <a:cubicBezTo>
                    <a:pt x="0" y="746414"/>
                    <a:pt x="181951" y="961698"/>
                    <a:pt x="406400" y="961698"/>
                  </a:cubicBezTo>
                  <a:cubicBezTo>
                    <a:pt x="630849" y="961698"/>
                    <a:pt x="812800" y="746414"/>
                    <a:pt x="812800" y="480849"/>
                  </a:cubicBezTo>
                  <a:cubicBezTo>
                    <a:pt x="812800" y="215283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3661" r="0" b="-3661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980091" y="1981336"/>
            <a:ext cx="5552614" cy="6149926"/>
            <a:chOff x="0" y="0"/>
            <a:chExt cx="812800" cy="90023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900236"/>
            </a:xfrm>
            <a:custGeom>
              <a:avLst/>
              <a:gdLst/>
              <a:ahLst/>
              <a:cxnLst/>
              <a:rect r="r" b="b" t="t" l="l"/>
              <a:pathLst>
                <a:path h="900236" w="812800">
                  <a:moveTo>
                    <a:pt x="406400" y="0"/>
                  </a:moveTo>
                  <a:cubicBezTo>
                    <a:pt x="181951" y="0"/>
                    <a:pt x="0" y="201525"/>
                    <a:pt x="0" y="450118"/>
                  </a:cubicBezTo>
                  <a:cubicBezTo>
                    <a:pt x="0" y="698711"/>
                    <a:pt x="181951" y="900236"/>
                    <a:pt x="406400" y="900236"/>
                  </a:cubicBezTo>
                  <a:cubicBezTo>
                    <a:pt x="630849" y="900236"/>
                    <a:pt x="812800" y="698711"/>
                    <a:pt x="812800" y="450118"/>
                  </a:cubicBezTo>
                  <a:cubicBezTo>
                    <a:pt x="812800" y="20152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6297"/>
              <a:ext cx="660400" cy="7695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724531" y="2725776"/>
            <a:ext cx="4063734" cy="4661046"/>
            <a:chOff x="0" y="0"/>
            <a:chExt cx="812800" cy="9322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932270"/>
            </a:xfrm>
            <a:custGeom>
              <a:avLst/>
              <a:gdLst/>
              <a:ahLst/>
              <a:cxnLst/>
              <a:rect r="r" b="b" t="t" l="l"/>
              <a:pathLst>
                <a:path h="932270" w="812800">
                  <a:moveTo>
                    <a:pt x="406400" y="0"/>
                  </a:moveTo>
                  <a:cubicBezTo>
                    <a:pt x="181951" y="0"/>
                    <a:pt x="0" y="208696"/>
                    <a:pt x="0" y="466135"/>
                  </a:cubicBezTo>
                  <a:cubicBezTo>
                    <a:pt x="0" y="723575"/>
                    <a:pt x="181951" y="932270"/>
                    <a:pt x="406400" y="932270"/>
                  </a:cubicBezTo>
                  <a:cubicBezTo>
                    <a:pt x="630849" y="932270"/>
                    <a:pt x="812800" y="723575"/>
                    <a:pt x="812800" y="466135"/>
                  </a:cubicBezTo>
                  <a:cubicBezTo>
                    <a:pt x="812800" y="208696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5267" r="0" b="-5267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5205217" y="104772"/>
            <a:ext cx="7877567" cy="2009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301"/>
              </a:lnSpc>
              <a:spcBef>
                <a:spcPct val="0"/>
              </a:spcBef>
            </a:pPr>
            <a:r>
              <a:rPr lang="en-US" sz="11643">
                <a:solidFill>
                  <a:srgbClr val="000000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INTEGRANTES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6301" y="8016962"/>
            <a:ext cx="4997169" cy="921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71"/>
              </a:lnSpc>
              <a:spcBef>
                <a:spcPct val="0"/>
              </a:spcBef>
            </a:pPr>
            <a:r>
              <a:rPr lang="en-US" sz="5336">
                <a:solidFill>
                  <a:srgbClr val="000000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MATIAS LARA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257813" y="8016962"/>
            <a:ext cx="4997169" cy="921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71"/>
              </a:lnSpc>
              <a:spcBef>
                <a:spcPct val="0"/>
              </a:spcBef>
            </a:pPr>
            <a:r>
              <a:rPr lang="en-US" sz="5336">
                <a:solidFill>
                  <a:srgbClr val="000000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GONZALO LARA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26006" y="8872008"/>
            <a:ext cx="4060746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Full</a:t>
            </a: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Stack Developer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2023900" y="8872008"/>
            <a:ext cx="4060746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Full</a:t>
            </a: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Stack Developer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5532">
            <a:off x="9784061" y="3475212"/>
            <a:ext cx="933714" cy="1031210"/>
          </a:xfrm>
          <a:custGeom>
            <a:avLst/>
            <a:gdLst/>
            <a:ahLst/>
            <a:cxnLst/>
            <a:rect r="r" b="b" t="t" l="l"/>
            <a:pathLst>
              <a:path h="1031210" w="933714">
                <a:moveTo>
                  <a:pt x="0" y="0"/>
                </a:moveTo>
                <a:lnTo>
                  <a:pt x="933714" y="0"/>
                </a:lnTo>
                <a:lnTo>
                  <a:pt x="933714" y="1031210"/>
                </a:lnTo>
                <a:lnTo>
                  <a:pt x="0" y="1031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950888">
            <a:off x="7527892" y="3471888"/>
            <a:ext cx="933714" cy="1031210"/>
          </a:xfrm>
          <a:custGeom>
            <a:avLst/>
            <a:gdLst/>
            <a:ahLst/>
            <a:cxnLst/>
            <a:rect r="r" b="b" t="t" l="l"/>
            <a:pathLst>
              <a:path h="1031210" w="933714">
                <a:moveTo>
                  <a:pt x="933714" y="0"/>
                </a:moveTo>
                <a:lnTo>
                  <a:pt x="0" y="0"/>
                </a:lnTo>
                <a:lnTo>
                  <a:pt x="0" y="1031211"/>
                </a:lnTo>
                <a:lnTo>
                  <a:pt x="933714" y="1031211"/>
                </a:lnTo>
                <a:lnTo>
                  <a:pt x="93371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00889" y="2893055"/>
            <a:ext cx="3804832" cy="64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98"/>
              </a:lnSpc>
              <a:spcBef>
                <a:spcPct val="0"/>
              </a:spcBef>
            </a:pPr>
            <a:r>
              <a:rPr lang="en-US" sz="3784">
                <a:solidFill>
                  <a:srgbClr val="000000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SITUACION ACTUAL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319100" y="3670992"/>
            <a:ext cx="4417205" cy="6611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98"/>
              </a:lnSpc>
              <a:spcBef>
                <a:spcPct val="0"/>
              </a:spcBef>
            </a:pPr>
            <a:r>
              <a:rPr lang="en-US" sz="2356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Acu</a:t>
            </a:r>
            <a:r>
              <a:rPr lang="en-US" sz="2356" strike="noStrike" u="non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red es una plataforma web desarrollada bajo una arquitectura de microservicios que centraliza la gestión clínica de pacientes tratados con medicina oriental. Permite registrar y consultar fichas médicas, agendar horas de atención y generar reportes personalizados de manera digital y segura. Su desarrollo en React, Spring Boot y PostgreSQL garantiza escalabilidad, integridad de datos y una experiencia de uso orientada a mejorar la eficiencia operativa de los terapeutas y la calidad del servicio al paciente.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19100" y="2893055"/>
            <a:ext cx="4424268" cy="64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98"/>
              </a:lnSpc>
              <a:spcBef>
                <a:spcPct val="0"/>
              </a:spcBef>
            </a:pPr>
            <a:r>
              <a:rPr lang="en-US" sz="3784">
                <a:solidFill>
                  <a:srgbClr val="000000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PROPUESTA DE SOLUCION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71943" y="60577"/>
            <a:ext cx="5996655" cy="3303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221"/>
              </a:lnSpc>
              <a:spcBef>
                <a:spcPct val="0"/>
              </a:spcBef>
            </a:pPr>
            <a:r>
              <a:rPr lang="en-US" sz="9444">
                <a:solidFill>
                  <a:srgbClr val="000000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DESCRIPCION DEL PROYECTO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22117" y="3670992"/>
            <a:ext cx="4417205" cy="5782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98"/>
              </a:lnSpc>
              <a:spcBef>
                <a:spcPct val="0"/>
              </a:spcBef>
            </a:pPr>
            <a:r>
              <a:rPr lang="en-US" sz="2356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Actualmente, l</a:t>
            </a:r>
            <a:r>
              <a:rPr lang="en-US" sz="2356" strike="noStrike" u="non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os terapeutas de medicina oriental, especialmente del área de acupuntura, gestionan la información de sus pacientes mediante registros físicos o herramientas aisladas sin integración entre fichas clínicas, horarios y reportes. Este manejo manual genera errores, pérdida de datos y dificultades para acceder al historial clínico, afectando la trazabilidad y eficiencia en la atención.</a:t>
            </a:r>
          </a:p>
          <a:p>
            <a:pPr algn="ctr" marL="0" indent="0" lvl="0">
              <a:lnSpc>
                <a:spcPts val="3298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-2927986">
            <a:off x="-3300596" y="7139403"/>
            <a:ext cx="7500608" cy="8229600"/>
          </a:xfrm>
          <a:custGeom>
            <a:avLst/>
            <a:gdLst/>
            <a:ahLst/>
            <a:cxnLst/>
            <a:rect r="r" b="b" t="t" l="l"/>
            <a:pathLst>
              <a:path h="8229600" w="7500608">
                <a:moveTo>
                  <a:pt x="0" y="0"/>
                </a:moveTo>
                <a:lnTo>
                  <a:pt x="7500608" y="0"/>
                </a:lnTo>
                <a:lnTo>
                  <a:pt x="75006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2927986">
            <a:off x="15547861" y="-4114800"/>
            <a:ext cx="7500608" cy="8229600"/>
          </a:xfrm>
          <a:custGeom>
            <a:avLst/>
            <a:gdLst/>
            <a:ahLst/>
            <a:cxnLst/>
            <a:rect r="r" b="b" t="t" l="l"/>
            <a:pathLst>
              <a:path h="8229600" w="7500608">
                <a:moveTo>
                  <a:pt x="0" y="0"/>
                </a:moveTo>
                <a:lnTo>
                  <a:pt x="7500608" y="0"/>
                </a:lnTo>
                <a:lnTo>
                  <a:pt x="75006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201298">
            <a:off x="12299289" y="8560357"/>
            <a:ext cx="8888158" cy="8229600"/>
          </a:xfrm>
          <a:custGeom>
            <a:avLst/>
            <a:gdLst/>
            <a:ahLst/>
            <a:cxnLst/>
            <a:rect r="r" b="b" t="t" l="l"/>
            <a:pathLst>
              <a:path h="8229600" w="8888158">
                <a:moveTo>
                  <a:pt x="0" y="0"/>
                </a:moveTo>
                <a:lnTo>
                  <a:pt x="8888158" y="0"/>
                </a:lnTo>
                <a:lnTo>
                  <a:pt x="88881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755736">
            <a:off x="-3994371" y="-5161252"/>
            <a:ext cx="8888158" cy="8229600"/>
          </a:xfrm>
          <a:custGeom>
            <a:avLst/>
            <a:gdLst/>
            <a:ahLst/>
            <a:cxnLst/>
            <a:rect r="r" b="b" t="t" l="l"/>
            <a:pathLst>
              <a:path h="8229600" w="8888158">
                <a:moveTo>
                  <a:pt x="0" y="0"/>
                </a:moveTo>
                <a:lnTo>
                  <a:pt x="8888158" y="0"/>
                </a:lnTo>
                <a:lnTo>
                  <a:pt x="88881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90878" y="2893055"/>
            <a:ext cx="3804832" cy="131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8"/>
              </a:lnSpc>
            </a:pPr>
            <a:r>
              <a:rPr lang="en-US" sz="3784">
                <a:solidFill>
                  <a:srgbClr val="000000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OBJETIVO GENERAL</a:t>
            </a:r>
          </a:p>
          <a:p>
            <a:pPr algn="ctr" marL="0" indent="0" lvl="0">
              <a:lnSpc>
                <a:spcPts val="5298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9728111" y="3755541"/>
            <a:ext cx="6287125" cy="5502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22210" indent="-211105" lvl="1">
              <a:lnSpc>
                <a:spcPts val="2737"/>
              </a:lnSpc>
              <a:spcBef>
                <a:spcPct val="0"/>
              </a:spcBef>
              <a:buFont typeface="Arial"/>
              <a:buChar char="•"/>
            </a:pPr>
            <a:r>
              <a:rPr lang="en-US" sz="1955" strike="noStrike" u="non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Levantar y analizar los requerimientos funcionales y técnicos del sistema mediante reuniones con terapeutas y usuarios clave.</a:t>
            </a:r>
          </a:p>
          <a:p>
            <a:pPr algn="ctr" marL="422210" indent="-211105" lvl="1">
              <a:lnSpc>
                <a:spcPts val="2737"/>
              </a:lnSpc>
              <a:spcBef>
                <a:spcPct val="0"/>
              </a:spcBef>
              <a:buFont typeface="Arial"/>
              <a:buChar char="•"/>
            </a:pPr>
            <a:r>
              <a:rPr lang="en-US" sz="1955" strike="noStrike" u="non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Diseñar la arquitectura del sistema y el modelo de datos relacional en PostgreSQL para asegurar escalabilidad e integridad.</a:t>
            </a:r>
          </a:p>
          <a:p>
            <a:pPr algn="ctr" marL="422210" indent="-211105" lvl="1">
              <a:lnSpc>
                <a:spcPts val="2737"/>
              </a:lnSpc>
              <a:spcBef>
                <a:spcPct val="0"/>
              </a:spcBef>
              <a:buFont typeface="Arial"/>
              <a:buChar char="•"/>
            </a:pPr>
            <a:r>
              <a:rPr lang="en-US" sz="1955" strike="noStrike" u="non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Implementar el backend en Spring Boot y el frontend en React, garantizando una comunicación eficiente a través de servicios REST.</a:t>
            </a:r>
          </a:p>
          <a:p>
            <a:pPr algn="ctr" marL="422210" indent="-211105" lvl="1">
              <a:lnSpc>
                <a:spcPts val="2737"/>
              </a:lnSpc>
              <a:spcBef>
                <a:spcPct val="0"/>
              </a:spcBef>
              <a:buFont typeface="Arial"/>
              <a:buChar char="•"/>
            </a:pPr>
            <a:r>
              <a:rPr lang="en-US" sz="1955" strike="noStrike" u="non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Desarrollar un módulo de agendamiento y gestión de fichas clínicas con validaciones y control de accesos.</a:t>
            </a:r>
          </a:p>
          <a:p>
            <a:pPr algn="ctr" marL="422210" indent="-211105" lvl="1">
              <a:lnSpc>
                <a:spcPts val="2737"/>
              </a:lnSpc>
              <a:spcBef>
                <a:spcPct val="0"/>
              </a:spcBef>
              <a:buFont typeface="Arial"/>
              <a:buChar char="•"/>
            </a:pPr>
            <a:r>
              <a:rPr lang="en-US" sz="1955" strike="noStrike" u="non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Realizar pruebas unitarias e integrales para verificar el correcto funcionamiento y la calidad del sistema.</a:t>
            </a:r>
          </a:p>
          <a:p>
            <a:pPr algn="ctr" marL="422210" indent="-211105" lvl="1">
              <a:lnSpc>
                <a:spcPts val="2737"/>
              </a:lnSpc>
              <a:spcBef>
                <a:spcPct val="0"/>
              </a:spcBef>
              <a:buFont typeface="Arial"/>
              <a:buChar char="•"/>
            </a:pPr>
            <a:r>
              <a:rPr lang="en-US" sz="1955" strike="noStrike" u="non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Documentar técnicamente el sistema, incluyendo ERD, endpoints, plan de pruebas y manual de usuario.</a:t>
            </a:r>
          </a:p>
          <a:p>
            <a:pPr algn="ctr" marL="0" indent="0" lvl="0">
              <a:lnSpc>
                <a:spcPts val="2737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422117" y="4184852"/>
            <a:ext cx="5727426" cy="2519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90"/>
              </a:lnSpc>
              <a:spcBef>
                <a:spcPct val="0"/>
              </a:spcBef>
            </a:pPr>
            <a:r>
              <a:rPr lang="en-US" sz="2064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D</a:t>
            </a:r>
            <a:r>
              <a:rPr lang="en-US" sz="2064" strike="noStrike" u="non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esarrollar una plataforma web denominada Acured, basada en arquitectura de microservicios, que permita digitalizar y centralizar la gestión clínica de pacientes de medicina oriental, optimizando la trazabilidad de la información, la eficiencia en la atención y la generación de reportes clínicos personalizados.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2927986">
            <a:off x="-3810906" y="7689503"/>
            <a:ext cx="7500608" cy="8229600"/>
          </a:xfrm>
          <a:custGeom>
            <a:avLst/>
            <a:gdLst/>
            <a:ahLst/>
            <a:cxnLst/>
            <a:rect r="r" b="b" t="t" l="l"/>
            <a:pathLst>
              <a:path h="8229600" w="7500608">
                <a:moveTo>
                  <a:pt x="0" y="0"/>
                </a:moveTo>
                <a:lnTo>
                  <a:pt x="7500609" y="0"/>
                </a:lnTo>
                <a:lnTo>
                  <a:pt x="750060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927986">
            <a:off x="15547861" y="-4114800"/>
            <a:ext cx="7500608" cy="8229600"/>
          </a:xfrm>
          <a:custGeom>
            <a:avLst/>
            <a:gdLst/>
            <a:ahLst/>
            <a:cxnLst/>
            <a:rect r="r" b="b" t="t" l="l"/>
            <a:pathLst>
              <a:path h="8229600" w="7500608">
                <a:moveTo>
                  <a:pt x="0" y="0"/>
                </a:moveTo>
                <a:lnTo>
                  <a:pt x="7500608" y="0"/>
                </a:lnTo>
                <a:lnTo>
                  <a:pt x="75006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201298">
            <a:off x="12955907" y="8317007"/>
            <a:ext cx="8888158" cy="8229600"/>
          </a:xfrm>
          <a:custGeom>
            <a:avLst/>
            <a:gdLst/>
            <a:ahLst/>
            <a:cxnLst/>
            <a:rect r="r" b="b" t="t" l="l"/>
            <a:pathLst>
              <a:path h="8229600" w="8888158">
                <a:moveTo>
                  <a:pt x="0" y="0"/>
                </a:moveTo>
                <a:lnTo>
                  <a:pt x="8888157" y="0"/>
                </a:lnTo>
                <a:lnTo>
                  <a:pt x="888815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755736">
            <a:off x="-3994371" y="-5161252"/>
            <a:ext cx="8888158" cy="8229600"/>
          </a:xfrm>
          <a:custGeom>
            <a:avLst/>
            <a:gdLst/>
            <a:ahLst/>
            <a:cxnLst/>
            <a:rect r="r" b="b" t="t" l="l"/>
            <a:pathLst>
              <a:path h="8229600" w="8888158">
                <a:moveTo>
                  <a:pt x="0" y="0"/>
                </a:moveTo>
                <a:lnTo>
                  <a:pt x="8888158" y="0"/>
                </a:lnTo>
                <a:lnTo>
                  <a:pt x="88881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634585" y="-1185450"/>
            <a:ext cx="7890129" cy="8229600"/>
          </a:xfrm>
          <a:custGeom>
            <a:avLst/>
            <a:gdLst/>
            <a:ahLst/>
            <a:cxnLst/>
            <a:rect r="r" b="b" t="t" l="l"/>
            <a:pathLst>
              <a:path h="8229600" w="7890129">
                <a:moveTo>
                  <a:pt x="0" y="0"/>
                </a:moveTo>
                <a:lnTo>
                  <a:pt x="7890129" y="0"/>
                </a:lnTo>
                <a:lnTo>
                  <a:pt x="78901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460107">
            <a:off x="5155045" y="7809071"/>
            <a:ext cx="3116093" cy="2169236"/>
          </a:xfrm>
          <a:custGeom>
            <a:avLst/>
            <a:gdLst/>
            <a:ahLst/>
            <a:cxnLst/>
            <a:rect r="r" b="b" t="t" l="l"/>
            <a:pathLst>
              <a:path h="2169236" w="3116093">
                <a:moveTo>
                  <a:pt x="0" y="0"/>
                </a:moveTo>
                <a:lnTo>
                  <a:pt x="3116093" y="0"/>
                </a:lnTo>
                <a:lnTo>
                  <a:pt x="3116093" y="2169236"/>
                </a:lnTo>
                <a:lnTo>
                  <a:pt x="0" y="21692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334702" y="2853150"/>
            <a:ext cx="4380022" cy="64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98"/>
              </a:lnSpc>
              <a:spcBef>
                <a:spcPct val="0"/>
              </a:spcBef>
            </a:pPr>
            <a:r>
              <a:rPr lang="en-US" sz="3784">
                <a:solidFill>
                  <a:srgbClr val="000000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OBJETIVOS ESPECÍFICOS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477357"/>
            <a:ext cx="7783618" cy="516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49317" indent="-224659" lvl="1">
              <a:lnSpc>
                <a:spcPts val="2913"/>
              </a:lnSpc>
              <a:spcBef>
                <a:spcPct val="0"/>
              </a:spcBef>
              <a:buFont typeface="Arial"/>
              <a:buChar char="•"/>
            </a:pPr>
            <a:r>
              <a:rPr lang="en-US" sz="208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Desa</a:t>
            </a:r>
            <a:r>
              <a:rPr lang="en-US" sz="2081" strike="noStrike" u="non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rrollo de una plataforma web funcional que permite la gestión integral de pacientes, fichas clínicas y agendamiento de citas para terapeutas de medicina oriental.</a:t>
            </a:r>
          </a:p>
          <a:p>
            <a:pPr algn="ctr" marL="449317" indent="-224659" lvl="1">
              <a:lnSpc>
                <a:spcPts val="2913"/>
              </a:lnSpc>
              <a:spcBef>
                <a:spcPct val="0"/>
              </a:spcBef>
              <a:buFont typeface="Arial"/>
              <a:buChar char="•"/>
            </a:pPr>
            <a:r>
              <a:rPr lang="en-US" sz="2081" strike="noStrike" u="non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Implementación de una arquitectura basada en microservicios, facilitando la escalabilidad y mantenimiento del sistema.</a:t>
            </a:r>
          </a:p>
          <a:p>
            <a:pPr algn="ctr" marL="449317" indent="-224659" lvl="1">
              <a:lnSpc>
                <a:spcPts val="2913"/>
              </a:lnSpc>
              <a:spcBef>
                <a:spcPct val="0"/>
              </a:spcBef>
              <a:buFont typeface="Arial"/>
              <a:buChar char="•"/>
            </a:pPr>
            <a:r>
              <a:rPr lang="en-US" sz="2081" strike="noStrike" u="non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Creación de un módulo de reportes clínicos que consolida la información registrada, permitiendo una visión más completa del historial de atención.</a:t>
            </a:r>
          </a:p>
          <a:p>
            <a:pPr algn="ctr" marL="449317" indent="-224659" lvl="1">
              <a:lnSpc>
                <a:spcPts val="2913"/>
              </a:lnSpc>
              <a:spcBef>
                <a:spcPct val="0"/>
              </a:spcBef>
              <a:buFont typeface="Arial"/>
              <a:buChar char="•"/>
            </a:pPr>
            <a:r>
              <a:rPr lang="en-US" sz="2081" strike="noStrike" u="non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Integración entre frontend (React) y backend (Spring Boot + PostgreSQL) mediante servicios REST, garantizando fluidez en la comunicación de datos.</a:t>
            </a:r>
          </a:p>
          <a:p>
            <a:pPr algn="ctr" marL="449317" indent="-224659" lvl="1">
              <a:lnSpc>
                <a:spcPts val="2913"/>
              </a:lnSpc>
              <a:spcBef>
                <a:spcPct val="0"/>
              </a:spcBef>
              <a:buFont typeface="Arial"/>
              <a:buChar char="•"/>
            </a:pPr>
            <a:r>
              <a:rPr lang="en-US" sz="2081" strike="noStrike" u="non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Inclusión de validaciones y pruebas unitarias que aseguran la calidad y consistencia del sistema en su versión inicial (PMV).</a:t>
            </a:r>
          </a:p>
          <a:p>
            <a:pPr algn="ctr" marL="0" indent="0" lvl="0">
              <a:lnSpc>
                <a:spcPts val="2913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2030580" y="3175860"/>
            <a:ext cx="6130339" cy="904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93"/>
              </a:lnSpc>
              <a:spcBef>
                <a:spcPct val="0"/>
              </a:spcBef>
            </a:pPr>
            <a:r>
              <a:rPr lang="en-US" sz="5281">
                <a:solidFill>
                  <a:srgbClr val="000000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Alcances del Proyecto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446935" y="4486882"/>
            <a:ext cx="7052078" cy="5414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46868" indent="-223434" lvl="1">
              <a:lnSpc>
                <a:spcPts val="2897"/>
              </a:lnSpc>
              <a:spcBef>
                <a:spcPct val="0"/>
              </a:spcBef>
              <a:buFont typeface="Arial"/>
              <a:buChar char="•"/>
            </a:pPr>
            <a:r>
              <a:rPr lang="en-US" sz="2069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El alcanc</a:t>
            </a:r>
            <a:r>
              <a:rPr lang="en-US" sz="2069" strike="noStrike" u="non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e se limita a un producto mínimo viable (PMV), sin contemplar funcionalidades avanzadas como historial compartido entre clínicas o conexión con sistemas externos.</a:t>
            </a:r>
          </a:p>
          <a:p>
            <a:pPr algn="ctr" marL="446868" indent="-223434" lvl="1">
              <a:lnSpc>
                <a:spcPts val="2897"/>
              </a:lnSpc>
              <a:spcBef>
                <a:spcPct val="0"/>
              </a:spcBef>
              <a:buFont typeface="Arial"/>
              <a:buChar char="•"/>
            </a:pPr>
            <a:r>
              <a:rPr lang="en-US" sz="2069" strike="noStrike" u="non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No se incluye, en esta etapa, una infraestructura de despliegue en la nube ni balanceo de carga para alta concurrencia.</a:t>
            </a:r>
          </a:p>
          <a:p>
            <a:pPr algn="ctr" marL="446868" indent="-223434" lvl="1">
              <a:lnSpc>
                <a:spcPts val="2897"/>
              </a:lnSpc>
              <a:spcBef>
                <a:spcPct val="0"/>
              </a:spcBef>
              <a:buFont typeface="Arial"/>
              <a:buChar char="•"/>
            </a:pPr>
            <a:r>
              <a:rPr lang="en-US" sz="2069" strike="noStrike" u="non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Las pruebas se centran en entornos controlados de desarrollo, sin validación en escenarios de uso masivo o en producción real.</a:t>
            </a:r>
          </a:p>
          <a:p>
            <a:pPr algn="ctr" marL="446868" indent="-223434" lvl="1">
              <a:lnSpc>
                <a:spcPts val="2897"/>
              </a:lnSpc>
              <a:spcBef>
                <a:spcPct val="0"/>
              </a:spcBef>
              <a:buFont typeface="Arial"/>
              <a:buChar char="•"/>
            </a:pPr>
            <a:r>
              <a:rPr lang="en-US" sz="2069" strike="noStrike" u="non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El sistema no considera integración con sistemas de pago o notificaciones automáticas (SMS/Email) en esta versión inicial.</a:t>
            </a:r>
          </a:p>
          <a:p>
            <a:pPr algn="ctr" marL="446868" indent="-223434" lvl="1">
              <a:lnSpc>
                <a:spcPts val="2897"/>
              </a:lnSpc>
              <a:spcBef>
                <a:spcPct val="0"/>
              </a:spcBef>
              <a:buFont typeface="Arial"/>
              <a:buChar char="•"/>
            </a:pPr>
            <a:r>
              <a:rPr lang="en-US" sz="2069" strike="noStrike" u="non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El diseño de interfaz está orientado a funcionalidad más que a experiencia de usuario avanzada.</a:t>
            </a:r>
          </a:p>
          <a:p>
            <a:pPr algn="ctr" marL="0" indent="0" lvl="0">
              <a:lnSpc>
                <a:spcPts val="2897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520657" y="3175860"/>
            <a:ext cx="6904633" cy="904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93"/>
              </a:lnSpc>
              <a:spcBef>
                <a:spcPct val="0"/>
              </a:spcBef>
            </a:pPr>
            <a:r>
              <a:rPr lang="en-US" sz="5281">
                <a:solidFill>
                  <a:srgbClr val="000000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Limitaciones del Proyecto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1755736">
            <a:off x="-3994371" y="-5161252"/>
            <a:ext cx="8888158" cy="8229600"/>
          </a:xfrm>
          <a:custGeom>
            <a:avLst/>
            <a:gdLst/>
            <a:ahLst/>
            <a:cxnLst/>
            <a:rect r="r" b="b" t="t" l="l"/>
            <a:pathLst>
              <a:path h="8229600" w="8888158">
                <a:moveTo>
                  <a:pt x="0" y="0"/>
                </a:moveTo>
                <a:lnTo>
                  <a:pt x="8888158" y="0"/>
                </a:lnTo>
                <a:lnTo>
                  <a:pt x="88881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755736">
            <a:off x="16223044" y="6172200"/>
            <a:ext cx="8888158" cy="8229600"/>
          </a:xfrm>
          <a:custGeom>
            <a:avLst/>
            <a:gdLst/>
            <a:ahLst/>
            <a:cxnLst/>
            <a:rect r="r" b="b" t="t" l="l"/>
            <a:pathLst>
              <a:path h="8229600" w="8888158">
                <a:moveTo>
                  <a:pt x="0" y="0"/>
                </a:moveTo>
                <a:lnTo>
                  <a:pt x="8888158" y="0"/>
                </a:lnTo>
                <a:lnTo>
                  <a:pt x="88881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880428">
            <a:off x="13674986" y="-5161252"/>
            <a:ext cx="7500608" cy="8229600"/>
          </a:xfrm>
          <a:custGeom>
            <a:avLst/>
            <a:gdLst/>
            <a:ahLst/>
            <a:cxnLst/>
            <a:rect r="r" b="b" t="t" l="l"/>
            <a:pathLst>
              <a:path h="8229600" w="7500608">
                <a:moveTo>
                  <a:pt x="0" y="0"/>
                </a:moveTo>
                <a:lnTo>
                  <a:pt x="7500608" y="0"/>
                </a:lnTo>
                <a:lnTo>
                  <a:pt x="75006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024529">
            <a:off x="-4372420" y="7325346"/>
            <a:ext cx="7500608" cy="8229600"/>
          </a:xfrm>
          <a:custGeom>
            <a:avLst/>
            <a:gdLst/>
            <a:ahLst/>
            <a:cxnLst/>
            <a:rect r="r" b="b" t="t" l="l"/>
            <a:pathLst>
              <a:path h="8229600" w="7500608">
                <a:moveTo>
                  <a:pt x="0" y="0"/>
                </a:moveTo>
                <a:lnTo>
                  <a:pt x="7500609" y="0"/>
                </a:lnTo>
                <a:lnTo>
                  <a:pt x="750060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2909594">
            <a:off x="16814162" y="1028700"/>
            <a:ext cx="8888158" cy="8229600"/>
          </a:xfrm>
          <a:custGeom>
            <a:avLst/>
            <a:gdLst/>
            <a:ahLst/>
            <a:cxnLst/>
            <a:rect r="r" b="b" t="t" l="l"/>
            <a:pathLst>
              <a:path h="8229600" w="8888158">
                <a:moveTo>
                  <a:pt x="0" y="0"/>
                </a:moveTo>
                <a:lnTo>
                  <a:pt x="8888158" y="0"/>
                </a:lnTo>
                <a:lnTo>
                  <a:pt x="88881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750304" y="-3086100"/>
            <a:ext cx="7500608" cy="8229600"/>
          </a:xfrm>
          <a:custGeom>
            <a:avLst/>
            <a:gdLst/>
            <a:ahLst/>
            <a:cxnLst/>
            <a:rect r="r" b="b" t="t" l="l"/>
            <a:pathLst>
              <a:path h="8229600" w="7500608">
                <a:moveTo>
                  <a:pt x="0" y="0"/>
                </a:moveTo>
                <a:lnTo>
                  <a:pt x="7500608" y="0"/>
                </a:lnTo>
                <a:lnTo>
                  <a:pt x="75006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8044" y="701226"/>
            <a:ext cx="7104520" cy="921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82"/>
              </a:lnSpc>
              <a:spcBef>
                <a:spcPct val="0"/>
              </a:spcBef>
            </a:pPr>
            <a:r>
              <a:rPr lang="en-US" sz="5344">
                <a:solidFill>
                  <a:srgbClr val="000000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METODOLOGÍA DE TRABAJO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95109" y="1808749"/>
            <a:ext cx="5630625" cy="6096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5"/>
              </a:lnSpc>
            </a:pPr>
            <a:r>
              <a:rPr lang="en-US" sz="251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Para el desarrollo del proyecto Acured se aplicó la metodología en cascada, la cual permite una ejecución ordenada y secuencial de las etapas del ciclo de vida del software, garantizando un control claro sobre los avances y entregables en cada fase.</a:t>
            </a:r>
          </a:p>
          <a:p>
            <a:pPr algn="ctr">
              <a:lnSpc>
                <a:spcPts val="3515"/>
              </a:lnSpc>
            </a:pPr>
            <a:r>
              <a:rPr lang="en-US" sz="251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Esta metodología fue seleccionada por su estructura lineal, la cual se adapta al enfoque académico del proyecto y facilita la documentación detallada de cada etapa, evitando replanificaciones innecesarias.</a:t>
            </a:r>
          </a:p>
          <a:p>
            <a:pPr algn="ctr" marL="0" indent="0" lvl="0">
              <a:lnSpc>
                <a:spcPts val="2575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6881284" y="2710351"/>
            <a:ext cx="4523861" cy="7576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20225" indent="-210113" lvl="1">
              <a:lnSpc>
                <a:spcPts val="2724"/>
              </a:lnSpc>
              <a:buFont typeface="Arial"/>
              <a:buChar char="•"/>
            </a:pPr>
            <a:r>
              <a:rPr lang="en-US" sz="1946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Análisis de requerimientos: levantamiento de necesidades de terapeutas y definición de funcionalidades clave como gestión de fichas clínicas, agendamiento y reportes.</a:t>
            </a:r>
          </a:p>
          <a:p>
            <a:pPr algn="ctr" marL="420225" indent="-210113" lvl="1">
              <a:lnSpc>
                <a:spcPts val="2724"/>
              </a:lnSpc>
              <a:buFont typeface="Arial"/>
              <a:buChar char="•"/>
            </a:pPr>
            <a:r>
              <a:rPr lang="en-US" sz="1946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Diseño del sistema: elaboración de la arquitectura de microservicios, modelo entidad-relación (ERD) y prototipos de interfaz en Figma.</a:t>
            </a:r>
          </a:p>
          <a:p>
            <a:pPr algn="ctr" marL="420225" indent="-210113" lvl="1">
              <a:lnSpc>
                <a:spcPts val="2724"/>
              </a:lnSpc>
              <a:buFont typeface="Arial"/>
              <a:buChar char="•"/>
            </a:pPr>
            <a:r>
              <a:rPr lang="en-US" sz="1946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Implementación: desarrollo del frontend en React y backend en Spring Boot con PostgreSQL, estableciendo la comunicación mediante APIs REST.</a:t>
            </a:r>
          </a:p>
          <a:p>
            <a:pPr algn="ctr" marL="420225" indent="-210113" lvl="1">
              <a:lnSpc>
                <a:spcPts val="2724"/>
              </a:lnSpc>
              <a:buFont typeface="Arial"/>
              <a:buChar char="•"/>
            </a:pPr>
            <a:r>
              <a:rPr lang="en-US" sz="1946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Pruebas: ejecución de pruebas unitarias y de integración con JUnit, Postman y JMeter para validar el correcto funcionamiento del sistema.</a:t>
            </a:r>
          </a:p>
          <a:p>
            <a:pPr algn="ctr" marL="420225" indent="-210113" lvl="1">
              <a:lnSpc>
                <a:spcPts val="2724"/>
              </a:lnSpc>
              <a:buFont typeface="Arial"/>
              <a:buChar char="•"/>
            </a:pPr>
            <a:r>
              <a:rPr lang="en-US" sz="1946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Implantación: documentación técnica y despliegue local de la versión funcional del sistema.</a:t>
            </a:r>
          </a:p>
          <a:p>
            <a:pPr algn="ctr" marL="0" indent="0" lvl="0">
              <a:lnSpc>
                <a:spcPts val="2724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883324" y="5143500"/>
            <a:ext cx="7500608" cy="8229600"/>
          </a:xfrm>
          <a:custGeom>
            <a:avLst/>
            <a:gdLst/>
            <a:ahLst/>
            <a:cxnLst/>
            <a:rect r="r" b="b" t="t" l="l"/>
            <a:pathLst>
              <a:path h="8229600" w="7500608">
                <a:moveTo>
                  <a:pt x="0" y="0"/>
                </a:moveTo>
                <a:lnTo>
                  <a:pt x="7500608" y="0"/>
                </a:lnTo>
                <a:lnTo>
                  <a:pt x="75006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101544" y="1882185"/>
            <a:ext cx="4083342" cy="540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00"/>
              </a:lnSpc>
              <a:spcBef>
                <a:spcPct val="0"/>
              </a:spcBef>
            </a:pPr>
            <a:r>
              <a:rPr lang="en-US" sz="3071">
                <a:solidFill>
                  <a:srgbClr val="000000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ETAPAS DE DESARROLLO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847270" y="2346136"/>
            <a:ext cx="4083342" cy="1082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00"/>
              </a:lnSpc>
              <a:spcBef>
                <a:spcPct val="0"/>
              </a:spcBef>
            </a:pPr>
            <a:r>
              <a:rPr lang="en-US" sz="3071">
                <a:solidFill>
                  <a:srgbClr val="000000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DISTRIBUCIÓN DE RESPONSABILIDADES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518581" y="3854386"/>
            <a:ext cx="4740719" cy="2706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68845" indent="-184423" lvl="1">
              <a:lnSpc>
                <a:spcPts val="2391"/>
              </a:lnSpc>
              <a:buFont typeface="Arial"/>
              <a:buChar char="•"/>
            </a:pPr>
            <a:r>
              <a:rPr lang="en-US" sz="1708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Ambos integrantes participaron como Full Stack Developers, colaborando de forma conjunta en todas las etapas del proyecto.</a:t>
            </a:r>
          </a:p>
          <a:p>
            <a:pPr algn="ctr" marL="368845" indent="-184423" lvl="1">
              <a:lnSpc>
                <a:spcPts val="2391"/>
              </a:lnSpc>
              <a:buFont typeface="Arial"/>
              <a:buChar char="•"/>
            </a:pPr>
            <a:r>
              <a:rPr lang="en-US" sz="1708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Cada uno asumió tareas tanto en frontend como en backend, promoviendo el aprendizaje mutuo, la revisión cruzada del código y la continuidad del desarrollo sin dependencia individual.</a:t>
            </a:r>
          </a:p>
          <a:p>
            <a:pPr algn="ctr" marL="0" indent="0" lvl="0">
              <a:lnSpc>
                <a:spcPts val="239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44330">
            <a:off x="-1311850" y="-4239834"/>
            <a:ext cx="20911701" cy="18766668"/>
          </a:xfrm>
          <a:custGeom>
            <a:avLst/>
            <a:gdLst/>
            <a:ahLst/>
            <a:cxnLst/>
            <a:rect r="r" b="b" t="t" l="l"/>
            <a:pathLst>
              <a:path h="18766668" w="20911701">
                <a:moveTo>
                  <a:pt x="5763156" y="0"/>
                </a:moveTo>
                <a:lnTo>
                  <a:pt x="20911700" y="10245612"/>
                </a:lnTo>
                <a:lnTo>
                  <a:pt x="15148544" y="18766668"/>
                </a:lnTo>
                <a:lnTo>
                  <a:pt x="0" y="8521056"/>
                </a:lnTo>
                <a:lnTo>
                  <a:pt x="5763156" y="0"/>
                </a:lnTo>
                <a:close/>
              </a:path>
            </a:pathLst>
          </a:custGeom>
          <a:blipFill>
            <a:blip r:embed="rId2"/>
            <a:stretch>
              <a:fillRect l="0" t="-1586" r="0" b="-158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42860" y="2903938"/>
            <a:ext cx="15416440" cy="7264997"/>
          </a:xfrm>
          <a:custGeom>
            <a:avLst/>
            <a:gdLst/>
            <a:ahLst/>
            <a:cxnLst/>
            <a:rect r="r" b="b" t="t" l="l"/>
            <a:pathLst>
              <a:path h="7264997" w="15416440">
                <a:moveTo>
                  <a:pt x="0" y="0"/>
                </a:moveTo>
                <a:lnTo>
                  <a:pt x="15416440" y="0"/>
                </a:lnTo>
                <a:lnTo>
                  <a:pt x="15416440" y="7264997"/>
                </a:lnTo>
                <a:lnTo>
                  <a:pt x="0" y="72649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50595" y="-48894"/>
            <a:ext cx="12028502" cy="3085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320"/>
              </a:lnSpc>
              <a:spcBef>
                <a:spcPct val="0"/>
              </a:spcBef>
            </a:pPr>
            <a:r>
              <a:rPr lang="en-US" sz="8800">
                <a:solidFill>
                  <a:srgbClr val="000000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Cronograma para el desarrollo del proyecto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44330">
            <a:off x="-1311850" y="-4239834"/>
            <a:ext cx="20911701" cy="18766668"/>
          </a:xfrm>
          <a:custGeom>
            <a:avLst/>
            <a:gdLst/>
            <a:ahLst/>
            <a:cxnLst/>
            <a:rect r="r" b="b" t="t" l="l"/>
            <a:pathLst>
              <a:path h="18766668" w="20911701">
                <a:moveTo>
                  <a:pt x="5763156" y="0"/>
                </a:moveTo>
                <a:lnTo>
                  <a:pt x="20911700" y="10245612"/>
                </a:lnTo>
                <a:lnTo>
                  <a:pt x="15148544" y="18766668"/>
                </a:lnTo>
                <a:lnTo>
                  <a:pt x="0" y="8521056"/>
                </a:lnTo>
                <a:lnTo>
                  <a:pt x="5763156" y="0"/>
                </a:lnTo>
                <a:close/>
              </a:path>
            </a:pathLst>
          </a:custGeom>
          <a:blipFill>
            <a:blip r:embed="rId2"/>
            <a:stretch>
              <a:fillRect l="0" t="-1586" r="0" b="-158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96077" y="227286"/>
            <a:ext cx="11737926" cy="9933220"/>
          </a:xfrm>
          <a:custGeom>
            <a:avLst/>
            <a:gdLst/>
            <a:ahLst/>
            <a:cxnLst/>
            <a:rect r="r" b="b" t="t" l="l"/>
            <a:pathLst>
              <a:path h="9933220" w="11737926">
                <a:moveTo>
                  <a:pt x="0" y="0"/>
                </a:moveTo>
                <a:lnTo>
                  <a:pt x="11737926" y="0"/>
                </a:lnTo>
                <a:lnTo>
                  <a:pt x="11737926" y="9933220"/>
                </a:lnTo>
                <a:lnTo>
                  <a:pt x="0" y="99332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44330">
            <a:off x="-1311850" y="-4239834"/>
            <a:ext cx="20911701" cy="18766668"/>
          </a:xfrm>
          <a:custGeom>
            <a:avLst/>
            <a:gdLst/>
            <a:ahLst/>
            <a:cxnLst/>
            <a:rect r="r" b="b" t="t" l="l"/>
            <a:pathLst>
              <a:path h="18766668" w="20911701">
                <a:moveTo>
                  <a:pt x="5763156" y="0"/>
                </a:moveTo>
                <a:lnTo>
                  <a:pt x="20911700" y="10245612"/>
                </a:lnTo>
                <a:lnTo>
                  <a:pt x="15148544" y="18766668"/>
                </a:lnTo>
                <a:lnTo>
                  <a:pt x="0" y="8521056"/>
                </a:lnTo>
                <a:lnTo>
                  <a:pt x="5763156" y="0"/>
                </a:lnTo>
                <a:close/>
              </a:path>
            </a:pathLst>
          </a:custGeom>
          <a:blipFill>
            <a:blip r:embed="rId2"/>
            <a:stretch>
              <a:fillRect l="0" t="0" r="0" b="-317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57192" y="521950"/>
            <a:ext cx="13699475" cy="1644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378"/>
              </a:lnSpc>
              <a:spcBef>
                <a:spcPct val="0"/>
              </a:spcBef>
            </a:pPr>
            <a:r>
              <a:rPr lang="en-US" sz="9556">
                <a:solidFill>
                  <a:srgbClr val="000000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ARQUITECTURA DEL SOFTWARE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054065" y="2820663"/>
            <a:ext cx="12179871" cy="6616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0"/>
              </a:lnSpc>
              <a:spcBef>
                <a:spcPct val="0"/>
              </a:spcBef>
            </a:pPr>
            <a:r>
              <a:rPr lang="en-US" sz="1714" strike="noStrike" u="non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La arquitectura del sistema Acured se basa en un modelo multicapa con microservicios, lo que permite un desarrollo modular, escalable y de fácil mantenimiento.</a:t>
            </a:r>
          </a:p>
          <a:p>
            <a:pPr algn="ctr" marL="0" indent="0" lvl="0">
              <a:lnSpc>
                <a:spcPts val="2400"/>
              </a:lnSpc>
              <a:spcBef>
                <a:spcPct val="0"/>
              </a:spcBef>
            </a:pPr>
            <a:r>
              <a:rPr lang="en-US" sz="1714" strike="noStrike" u="non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Cada componente cumple una función específica y se comunica mediante servicios REST, garantizando independencia entre módulos y eficiencia en la transferencia de datos.</a:t>
            </a:r>
          </a:p>
          <a:p>
            <a:pPr algn="ctr" marL="0" indent="0" lvl="0">
              <a:lnSpc>
                <a:spcPts val="2400"/>
              </a:lnSpc>
              <a:spcBef>
                <a:spcPct val="0"/>
              </a:spcBef>
            </a:pPr>
            <a:r>
              <a:rPr lang="en-US" sz="1714" strike="noStrike" u="non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Esquema sugerido (para graficar en la diapositiva)</a:t>
            </a:r>
          </a:p>
          <a:p>
            <a:pPr algn="ctr" marL="0" indent="0" lvl="0">
              <a:lnSpc>
                <a:spcPts val="2400"/>
              </a:lnSpc>
              <a:spcBef>
                <a:spcPct val="0"/>
              </a:spcBef>
            </a:pPr>
            <a:r>
              <a:rPr lang="en-US" sz="1714" strike="noStrike" u="non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1. Capa de Presentación (Frontend)</a:t>
            </a:r>
          </a:p>
          <a:p>
            <a:pPr algn="ctr" marL="370255" indent="-185128" lvl="1">
              <a:lnSpc>
                <a:spcPts val="2400"/>
              </a:lnSpc>
              <a:spcBef>
                <a:spcPct val="0"/>
              </a:spcBef>
              <a:buFont typeface="Arial"/>
              <a:buChar char="•"/>
            </a:pPr>
            <a:r>
              <a:rPr lang="en-US" sz="1714" strike="noStrike" u="non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Desarrollada en React con TailwindCSS, ofrece una interfaz dinámica y responsiva para terapeutas y pacientes.</a:t>
            </a:r>
          </a:p>
          <a:p>
            <a:pPr algn="ctr" marL="370255" indent="-185128" lvl="1">
              <a:lnSpc>
                <a:spcPts val="2400"/>
              </a:lnSpc>
              <a:spcBef>
                <a:spcPct val="0"/>
              </a:spcBef>
              <a:buFont typeface="Arial"/>
              <a:buChar char="•"/>
            </a:pPr>
            <a:r>
              <a:rPr lang="en-US" sz="1714" strike="noStrike" u="non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Se conecta con los servicios del backend a través de HTTP/JSON.</a:t>
            </a:r>
          </a:p>
          <a:p>
            <a:pPr algn="ctr" marL="0" indent="0" lvl="0">
              <a:lnSpc>
                <a:spcPts val="2400"/>
              </a:lnSpc>
              <a:spcBef>
                <a:spcPct val="0"/>
              </a:spcBef>
            </a:pPr>
            <a:r>
              <a:rPr lang="en-US" sz="1714" strike="noStrike" u="non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2. Capa de Negocio (Backend)</a:t>
            </a:r>
          </a:p>
          <a:p>
            <a:pPr algn="ctr" marL="370255" indent="-185128" lvl="1">
              <a:lnSpc>
                <a:spcPts val="2400"/>
              </a:lnSpc>
              <a:spcBef>
                <a:spcPct val="0"/>
              </a:spcBef>
              <a:buFont typeface="Arial"/>
              <a:buChar char="•"/>
            </a:pPr>
            <a:r>
              <a:rPr lang="en-US" sz="1714" strike="noStrike" u="non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Implementada en Spring Boot (Java), contiene la lógica de negocio y los controladores REST.</a:t>
            </a:r>
          </a:p>
          <a:p>
            <a:pPr algn="ctr" marL="370255" indent="-185128" lvl="1">
              <a:lnSpc>
                <a:spcPts val="2400"/>
              </a:lnSpc>
              <a:spcBef>
                <a:spcPct val="0"/>
              </a:spcBef>
              <a:buFont typeface="Arial"/>
              <a:buChar char="•"/>
            </a:pPr>
            <a:r>
              <a:rPr lang="en-US" sz="1714" strike="noStrike" u="non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Gestiona módulos como:</a:t>
            </a:r>
          </a:p>
          <a:p>
            <a:pPr algn="ctr" marL="740511" indent="-246837" lvl="2">
              <a:lnSpc>
                <a:spcPts val="2400"/>
              </a:lnSpc>
              <a:spcBef>
                <a:spcPct val="0"/>
              </a:spcBef>
              <a:buFont typeface="Arial"/>
              <a:buChar char="⚬"/>
            </a:pPr>
            <a:r>
              <a:rPr lang="en-US" sz="1714" strike="noStrike" u="non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Autenticación y usuarios</a:t>
            </a:r>
          </a:p>
          <a:p>
            <a:pPr algn="ctr" marL="740511" indent="-246837" lvl="2">
              <a:lnSpc>
                <a:spcPts val="2400"/>
              </a:lnSpc>
              <a:spcBef>
                <a:spcPct val="0"/>
              </a:spcBef>
              <a:buFont typeface="Arial"/>
              <a:buChar char="⚬"/>
            </a:pPr>
            <a:r>
              <a:rPr lang="en-US" sz="1714" strike="noStrike" u="non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Agendamiento de citas</a:t>
            </a:r>
          </a:p>
          <a:p>
            <a:pPr algn="ctr" marL="740511" indent="-246837" lvl="2">
              <a:lnSpc>
                <a:spcPts val="2400"/>
              </a:lnSpc>
              <a:spcBef>
                <a:spcPct val="0"/>
              </a:spcBef>
              <a:buFont typeface="Arial"/>
              <a:buChar char="⚬"/>
            </a:pPr>
            <a:r>
              <a:rPr lang="en-US" sz="1714" strike="noStrike" u="non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Fichas clínicas</a:t>
            </a:r>
          </a:p>
          <a:p>
            <a:pPr algn="ctr" marL="740511" indent="-246837" lvl="2">
              <a:lnSpc>
                <a:spcPts val="2400"/>
              </a:lnSpc>
              <a:spcBef>
                <a:spcPct val="0"/>
              </a:spcBef>
              <a:buFont typeface="Arial"/>
              <a:buChar char="⚬"/>
            </a:pPr>
            <a:r>
              <a:rPr lang="en-US" sz="1714" strike="noStrike" u="non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Reportes e historial de atención</a:t>
            </a:r>
          </a:p>
          <a:p>
            <a:pPr algn="ctr" marL="0" indent="0" lvl="0">
              <a:lnSpc>
                <a:spcPts val="2400"/>
              </a:lnSpc>
              <a:spcBef>
                <a:spcPct val="0"/>
              </a:spcBef>
            </a:pPr>
            <a:r>
              <a:rPr lang="en-US" sz="1714" strike="noStrike" u="non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3. Capa de Datos (Base de Datos)</a:t>
            </a:r>
          </a:p>
          <a:p>
            <a:pPr algn="ctr" marL="370255" indent="-185128" lvl="1">
              <a:lnSpc>
                <a:spcPts val="2400"/>
              </a:lnSpc>
              <a:spcBef>
                <a:spcPct val="0"/>
              </a:spcBef>
              <a:buFont typeface="Arial"/>
              <a:buChar char="•"/>
            </a:pPr>
            <a:r>
              <a:rPr lang="en-US" sz="1714" strike="noStrike" u="non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Sistema gestor PostgreSQL, estructurado bajo un modelo relacional con más de 30 tablas.</a:t>
            </a:r>
          </a:p>
          <a:p>
            <a:pPr algn="ctr" marL="370255" indent="-185128" lvl="1">
              <a:lnSpc>
                <a:spcPts val="2400"/>
              </a:lnSpc>
              <a:spcBef>
                <a:spcPct val="0"/>
              </a:spcBef>
              <a:buFont typeface="Arial"/>
              <a:buChar char="•"/>
            </a:pPr>
            <a:r>
              <a:rPr lang="en-US" sz="1714" strike="noStrike" u="non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Asegura integridad referencial, trazabilidad y eficiencia en consultas complejas.</a:t>
            </a:r>
          </a:p>
          <a:p>
            <a:pPr algn="ctr" marL="0" indent="0" lvl="0">
              <a:lnSpc>
                <a:spcPts val="2400"/>
              </a:lnSpc>
              <a:spcBef>
                <a:spcPct val="0"/>
              </a:spcBef>
            </a:pPr>
            <a:r>
              <a:rPr lang="en-US" sz="1714" strike="noStrike" u="non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4. Comunicación e Integración</a:t>
            </a:r>
          </a:p>
          <a:p>
            <a:pPr algn="ctr" marL="370255" indent="-185128" lvl="1">
              <a:lnSpc>
                <a:spcPts val="2400"/>
              </a:lnSpc>
              <a:spcBef>
                <a:spcPct val="0"/>
              </a:spcBef>
              <a:buFont typeface="Arial"/>
              <a:buChar char="•"/>
            </a:pPr>
            <a:r>
              <a:rPr lang="en-US" sz="1714" strike="noStrike" u="non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Las capas se conectan mediante APIs RESTful.</a:t>
            </a:r>
          </a:p>
          <a:p>
            <a:pPr algn="ctr" marL="370255" indent="-185128" lvl="1">
              <a:lnSpc>
                <a:spcPts val="2400"/>
              </a:lnSpc>
              <a:spcBef>
                <a:spcPct val="0"/>
              </a:spcBef>
              <a:buFont typeface="Arial"/>
              <a:buChar char="•"/>
            </a:pPr>
            <a:r>
              <a:rPr lang="en-US" sz="1714" strike="noStrike" u="non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Se prevé futura integración con servicios externos o módulos adicionales sin afectar la arquitectura principal.</a:t>
            </a:r>
          </a:p>
          <a:p>
            <a:pPr algn="ctr" marL="0" indent="0" lvl="0">
              <a:lnSpc>
                <a:spcPts val="24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DAG2EHvxtMg</dc:identifier>
  <dcterms:modified xsi:type="dcterms:W3CDTF">2011-08-01T06:04:30Z</dcterms:modified>
  <cp:revision>1</cp:revision>
  <dc:title>Acured</dc:title>
</cp:coreProperties>
</file>